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51435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415" autoAdjust="0"/>
  </p:normalViewPr>
  <p:slideViewPr>
    <p:cSldViewPr snapToGrid="0">
      <p:cViewPr>
        <p:scale>
          <a:sx n="47" d="100"/>
          <a:sy n="47" d="100"/>
        </p:scale>
        <p:origin x="2482" y="1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en-US" sz="1800" b="0" strike="noStrike" spc="-1">
                <a:solidFill>
                  <a:schemeClr val="dk1"/>
                </a:solidFill>
                <a:latin typeface="Calibri"/>
              </a:rPr>
              <a:t>Click to move the slide</a:t>
            </a:r>
          </a:p>
        </p:txBody>
      </p:sp>
      <p:sp>
        <p:nvSpPr>
          <p:cNvPr id="3"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216000">
              <a:buNone/>
            </a:pPr>
            <a:r>
              <a:rPr lang="en-US" sz="2000" b="0" strike="noStrike" spc="-1">
                <a:solidFill>
                  <a:srgbClr val="000000"/>
                </a:solidFill>
                <a:latin typeface="Arial"/>
              </a:rPr>
              <a:t>Click to edit the notes format</a:t>
            </a:r>
          </a:p>
        </p:txBody>
      </p:sp>
      <p:sp>
        <p:nvSpPr>
          <p:cNvPr id="4"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5"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6"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7"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CB435552-A9E4-4769-BF66-BAC8F3A87B66}"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PlaceHolder 1"/>
          <p:cNvSpPr>
            <a:spLocks noGrp="1" noRot="1" noChangeAspect="1"/>
          </p:cNvSpPr>
          <p:nvPr>
            <p:ph type="sldImg"/>
          </p:nvPr>
        </p:nvSpPr>
        <p:spPr>
          <a:xfrm>
            <a:off x="685800" y="1143000"/>
            <a:ext cx="5486400" cy="3086100"/>
          </a:xfrm>
          <a:prstGeom prst="rect">
            <a:avLst/>
          </a:prstGeom>
          <a:ln w="0">
            <a:noFill/>
          </a:ln>
        </p:spPr>
      </p:sp>
      <p:sp>
        <p:nvSpPr>
          <p:cNvPr id="147"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48" name="PlaceHolder 3"/>
          <p:cNvSpPr>
            <a:spLocks noGrp="1"/>
          </p:cNvSpPr>
          <p:nvPr>
            <p:ph type="sldNum" idx="4"/>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2023A66E-98A8-48A5-9065-F2DE3DD2B742}" type="slidenum">
              <a:rPr lang="en-US" sz="1200" b="0" strike="noStrike" spc="-1">
                <a:solidFill>
                  <a:schemeClr val="dk1"/>
                </a:solidFill>
                <a:latin typeface="+mn-lt"/>
                <a:ea typeface="+mn-ea"/>
              </a:rPr>
              <a:t>1</a:t>
            </a:fld>
            <a:endParaRPr lang="en-US" sz="1200" b="0" strike="noStrike" spc="-1">
              <a:solidFill>
                <a:srgbClr val="000000"/>
              </a:solidFill>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PlaceHolder 1"/>
          <p:cNvSpPr>
            <a:spLocks noGrp="1" noRot="1" noChangeAspect="1"/>
          </p:cNvSpPr>
          <p:nvPr>
            <p:ph type="sldImg"/>
          </p:nvPr>
        </p:nvSpPr>
        <p:spPr>
          <a:xfrm>
            <a:off x="685800" y="1143000"/>
            <a:ext cx="5486400" cy="3086100"/>
          </a:xfrm>
          <a:prstGeom prst="rect">
            <a:avLst/>
          </a:prstGeom>
          <a:ln w="0">
            <a:noFill/>
          </a:ln>
        </p:spPr>
      </p:sp>
      <p:sp>
        <p:nvSpPr>
          <p:cNvPr id="174"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5" name="PlaceHolder 3"/>
          <p:cNvSpPr>
            <a:spLocks noGrp="1"/>
          </p:cNvSpPr>
          <p:nvPr>
            <p:ph type="sldNum" idx="13"/>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9DA4562C-ACD7-4F50-944A-BA07015B9480}" type="slidenum">
              <a:rPr lang="en-US" sz="1200" b="0" strike="noStrike" spc="-1">
                <a:solidFill>
                  <a:schemeClr val="dk1"/>
                </a:solidFill>
                <a:latin typeface="+mn-lt"/>
                <a:ea typeface="+mn-ea"/>
              </a:rPr>
              <a:t>10</a:t>
            </a:fld>
            <a:endParaRPr lang="en-US" sz="1200" b="0" strike="noStrike" spc="-1">
              <a:solidFill>
                <a:srgbClr val="000000"/>
              </a:solidFill>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PlaceHolder 1"/>
          <p:cNvSpPr>
            <a:spLocks noGrp="1" noRot="1" noChangeAspect="1"/>
          </p:cNvSpPr>
          <p:nvPr>
            <p:ph type="sldImg"/>
          </p:nvPr>
        </p:nvSpPr>
        <p:spPr>
          <a:xfrm>
            <a:off x="685800" y="1143000"/>
            <a:ext cx="5486400" cy="3086100"/>
          </a:xfrm>
          <a:prstGeom prst="rect">
            <a:avLst/>
          </a:prstGeom>
          <a:ln w="0">
            <a:noFill/>
          </a:ln>
        </p:spPr>
      </p:sp>
      <p:sp>
        <p:nvSpPr>
          <p:cNvPr id="177"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8" name="PlaceHolder 3"/>
          <p:cNvSpPr>
            <a:spLocks noGrp="1"/>
          </p:cNvSpPr>
          <p:nvPr>
            <p:ph type="sldNum" idx="14"/>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FDCD6AF5-8C69-4F56-B01F-3EA13A05F169}" type="slidenum">
              <a:rPr lang="en-US" sz="1200" b="0" strike="noStrike" spc="-1">
                <a:solidFill>
                  <a:schemeClr val="dk1"/>
                </a:solidFill>
                <a:latin typeface="+mn-lt"/>
                <a:ea typeface="+mn-ea"/>
              </a:rPr>
              <a:t>11</a:t>
            </a:fld>
            <a:endParaRPr lang="en-US" sz="1200" b="0" strike="noStrike" spc="-1">
              <a:solidFill>
                <a:srgbClr val="000000"/>
              </a:solidFill>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laceHolder 1"/>
          <p:cNvSpPr>
            <a:spLocks noGrp="1" noRot="1" noChangeAspect="1"/>
          </p:cNvSpPr>
          <p:nvPr>
            <p:ph type="sldImg"/>
          </p:nvPr>
        </p:nvSpPr>
        <p:spPr>
          <a:xfrm>
            <a:off x="685800" y="1143000"/>
            <a:ext cx="5486400" cy="3086100"/>
          </a:xfrm>
          <a:prstGeom prst="rect">
            <a:avLst/>
          </a:prstGeom>
          <a:ln w="0">
            <a:noFill/>
          </a:ln>
        </p:spPr>
      </p:sp>
      <p:sp>
        <p:nvSpPr>
          <p:cNvPr id="180"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81" name="PlaceHolder 3"/>
          <p:cNvSpPr>
            <a:spLocks noGrp="1"/>
          </p:cNvSpPr>
          <p:nvPr>
            <p:ph type="sldNum" idx="15"/>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7A2DD368-6927-41B7-B965-C6B4FB828666}" type="slidenum">
              <a:rPr lang="en-US" sz="1200" b="0" strike="noStrike" spc="-1">
                <a:solidFill>
                  <a:schemeClr val="dk1"/>
                </a:solidFill>
                <a:latin typeface="+mn-lt"/>
                <a:ea typeface="+mn-ea"/>
              </a:rPr>
              <a:t>12</a:t>
            </a:fld>
            <a:endParaRPr lang="en-US" sz="1200" b="0" strike="noStrike" spc="-1">
              <a:solidFill>
                <a:srgbClr val="000000"/>
              </a:solidFill>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PlaceHolder 1"/>
          <p:cNvSpPr>
            <a:spLocks noGrp="1" noRot="1" noChangeAspect="1"/>
          </p:cNvSpPr>
          <p:nvPr>
            <p:ph type="sldImg"/>
          </p:nvPr>
        </p:nvSpPr>
        <p:spPr>
          <a:xfrm>
            <a:off x="685800" y="1143000"/>
            <a:ext cx="5486400" cy="3086100"/>
          </a:xfrm>
          <a:prstGeom prst="rect">
            <a:avLst/>
          </a:prstGeom>
          <a:ln w="0">
            <a:noFill/>
          </a:ln>
        </p:spPr>
      </p:sp>
      <p:sp>
        <p:nvSpPr>
          <p:cNvPr id="183"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84" name="PlaceHolder 3"/>
          <p:cNvSpPr>
            <a:spLocks noGrp="1"/>
          </p:cNvSpPr>
          <p:nvPr>
            <p:ph type="sldNum" idx="16"/>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5DA3F5E8-2087-4116-867B-8123244FED43}" type="slidenum">
              <a:rPr lang="en-US" sz="1200" b="0" strike="noStrike" spc="-1">
                <a:solidFill>
                  <a:schemeClr val="dk1"/>
                </a:solidFill>
                <a:latin typeface="+mn-lt"/>
                <a:ea typeface="+mn-ea"/>
              </a:rPr>
              <a:t>13</a:t>
            </a:fld>
            <a:endParaRPr lang="en-US" sz="1200" b="0" strike="noStrike" spc="-1">
              <a:solidFill>
                <a:srgbClr val="000000"/>
              </a:solidFill>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PlaceHolder 1"/>
          <p:cNvSpPr>
            <a:spLocks noGrp="1" noRot="1" noChangeAspect="1"/>
          </p:cNvSpPr>
          <p:nvPr>
            <p:ph type="sldImg"/>
          </p:nvPr>
        </p:nvSpPr>
        <p:spPr>
          <a:xfrm>
            <a:off x="685800" y="1143000"/>
            <a:ext cx="5486400" cy="3086100"/>
          </a:xfrm>
          <a:prstGeom prst="rect">
            <a:avLst/>
          </a:prstGeom>
          <a:ln w="0">
            <a:noFill/>
          </a:ln>
        </p:spPr>
      </p:sp>
      <p:sp>
        <p:nvSpPr>
          <p:cNvPr id="150"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51" name="PlaceHolder 3"/>
          <p:cNvSpPr>
            <a:spLocks noGrp="1"/>
          </p:cNvSpPr>
          <p:nvPr>
            <p:ph type="sldNum" idx="5"/>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83C3DBB0-7E7B-4A4E-81FE-3558FE7CFD1F}" type="slidenum">
              <a:rPr lang="en-US" sz="1200" b="0" strike="noStrike" spc="-1">
                <a:solidFill>
                  <a:schemeClr val="dk1"/>
                </a:solidFill>
                <a:latin typeface="+mn-lt"/>
                <a:ea typeface="+mn-ea"/>
              </a:rPr>
              <a:t>2</a:t>
            </a:fld>
            <a:endParaRPr lang="en-US"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noRot="1" noChangeAspect="1"/>
          </p:cNvSpPr>
          <p:nvPr>
            <p:ph type="sldImg"/>
          </p:nvPr>
        </p:nvSpPr>
        <p:spPr>
          <a:xfrm>
            <a:off x="685800" y="1143000"/>
            <a:ext cx="5486400" cy="3086100"/>
          </a:xfrm>
          <a:prstGeom prst="rect">
            <a:avLst/>
          </a:prstGeom>
          <a:ln w="0">
            <a:noFill/>
          </a:ln>
        </p:spPr>
      </p:sp>
      <p:sp>
        <p:nvSpPr>
          <p:cNvPr id="153"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54" name="PlaceHolder 3"/>
          <p:cNvSpPr>
            <a:spLocks noGrp="1"/>
          </p:cNvSpPr>
          <p:nvPr>
            <p:ph type="sldNum" idx="6"/>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D4A9B863-DC5C-44BA-A354-C98A663215DB}" type="slidenum">
              <a:rPr lang="en-US" sz="1200" b="0" strike="noStrike" spc="-1">
                <a:solidFill>
                  <a:schemeClr val="dk1"/>
                </a:solidFill>
                <a:latin typeface="+mn-lt"/>
                <a:ea typeface="+mn-ea"/>
              </a:rPr>
              <a:t>3</a:t>
            </a:fld>
            <a:endParaRPr lang="en-US"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noRot="1" noChangeAspect="1"/>
          </p:cNvSpPr>
          <p:nvPr>
            <p:ph type="sldImg"/>
          </p:nvPr>
        </p:nvSpPr>
        <p:spPr>
          <a:xfrm>
            <a:off x="685800" y="1143000"/>
            <a:ext cx="5486400" cy="3086100"/>
          </a:xfrm>
          <a:prstGeom prst="rect">
            <a:avLst/>
          </a:prstGeom>
          <a:ln w="0">
            <a:noFill/>
          </a:ln>
        </p:spPr>
      </p:sp>
      <p:sp>
        <p:nvSpPr>
          <p:cNvPr id="156"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57" name="PlaceHolder 3"/>
          <p:cNvSpPr>
            <a:spLocks noGrp="1"/>
          </p:cNvSpPr>
          <p:nvPr>
            <p:ph type="sldNum" idx="7"/>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6AFDDCD8-23B4-4A78-846B-370E69357A9C}" type="slidenum">
              <a:rPr lang="en-US" sz="1200" b="0" strike="noStrike" spc="-1">
                <a:solidFill>
                  <a:schemeClr val="dk1"/>
                </a:solidFill>
                <a:latin typeface="+mn-lt"/>
                <a:ea typeface="+mn-ea"/>
              </a:rPr>
              <a:t>4</a:t>
            </a:fld>
            <a:endParaRPr lang="en-US"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noRot="1" noChangeAspect="1"/>
          </p:cNvSpPr>
          <p:nvPr>
            <p:ph type="sldImg"/>
          </p:nvPr>
        </p:nvSpPr>
        <p:spPr>
          <a:xfrm>
            <a:off x="685800" y="1143000"/>
            <a:ext cx="5486400" cy="3086100"/>
          </a:xfrm>
          <a:prstGeom prst="rect">
            <a:avLst/>
          </a:prstGeom>
          <a:ln w="0">
            <a:noFill/>
          </a:ln>
        </p:spPr>
      </p:sp>
      <p:sp>
        <p:nvSpPr>
          <p:cNvPr id="159"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60" name="PlaceHolder 3"/>
          <p:cNvSpPr>
            <a:spLocks noGrp="1"/>
          </p:cNvSpPr>
          <p:nvPr>
            <p:ph type="sldNum" idx="8"/>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016025E4-635D-42FF-895B-4FCA247F323D}" type="slidenum">
              <a:rPr lang="en-US" sz="1200" b="0" strike="noStrike" spc="-1">
                <a:solidFill>
                  <a:schemeClr val="dk1"/>
                </a:solidFill>
                <a:latin typeface="+mn-lt"/>
                <a:ea typeface="+mn-ea"/>
              </a:rPr>
              <a:t>5</a:t>
            </a:fld>
            <a:endParaRPr lang="en-US" sz="1200" b="0" strike="noStrike" spc="-1">
              <a:solidFill>
                <a:srgbClr val="000000"/>
              </a:solidFill>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noRot="1" noChangeAspect="1"/>
          </p:cNvSpPr>
          <p:nvPr>
            <p:ph type="sldImg"/>
          </p:nvPr>
        </p:nvSpPr>
        <p:spPr>
          <a:xfrm>
            <a:off x="685800" y="1143000"/>
            <a:ext cx="5486400" cy="3086100"/>
          </a:xfrm>
          <a:prstGeom prst="rect">
            <a:avLst/>
          </a:prstGeom>
          <a:ln w="0">
            <a:noFill/>
          </a:ln>
        </p:spPr>
      </p:sp>
      <p:sp>
        <p:nvSpPr>
          <p:cNvPr id="162"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63" name="PlaceHolder 3"/>
          <p:cNvSpPr>
            <a:spLocks noGrp="1"/>
          </p:cNvSpPr>
          <p:nvPr>
            <p:ph type="sldNum" idx="9"/>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7B007C7C-07AE-4A93-BC59-51EB8C3A4F09}" type="slidenum">
              <a:rPr lang="en-US" sz="1200" b="0" strike="noStrike" spc="-1">
                <a:solidFill>
                  <a:schemeClr val="dk1"/>
                </a:solidFill>
                <a:latin typeface="+mn-lt"/>
                <a:ea typeface="+mn-ea"/>
              </a:rPr>
              <a:t>6</a:t>
            </a:fld>
            <a:endParaRPr lang="en-US" sz="1200" b="0" strike="noStrike" spc="-1">
              <a:solidFill>
                <a:srgbClr val="000000"/>
              </a:solidFill>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noRot="1" noChangeAspect="1"/>
          </p:cNvSpPr>
          <p:nvPr>
            <p:ph type="sldImg"/>
          </p:nvPr>
        </p:nvSpPr>
        <p:spPr>
          <a:xfrm>
            <a:off x="685800" y="1143000"/>
            <a:ext cx="5486400" cy="3086100"/>
          </a:xfrm>
          <a:prstGeom prst="rect">
            <a:avLst/>
          </a:prstGeom>
          <a:ln w="0">
            <a:noFill/>
          </a:ln>
        </p:spPr>
      </p:sp>
      <p:sp>
        <p:nvSpPr>
          <p:cNvPr id="165"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66" name="PlaceHolder 3"/>
          <p:cNvSpPr>
            <a:spLocks noGrp="1"/>
          </p:cNvSpPr>
          <p:nvPr>
            <p:ph type="sldNum" idx="10"/>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819B12B7-551B-4F0F-A7A9-BA549F65347A}" type="slidenum">
              <a:rPr lang="en-US" sz="1200" b="0" strike="noStrike" spc="-1">
                <a:solidFill>
                  <a:schemeClr val="dk1"/>
                </a:solidFill>
                <a:latin typeface="+mn-lt"/>
                <a:ea typeface="+mn-ea"/>
              </a:rPr>
              <a:t>7</a:t>
            </a:fld>
            <a:endParaRPr lang="en-US" sz="1200" b="0" strike="noStrike" spc="-1">
              <a:solidFill>
                <a:srgbClr val="000000"/>
              </a:solidFill>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noRot="1" noChangeAspect="1"/>
          </p:cNvSpPr>
          <p:nvPr>
            <p:ph type="sldImg"/>
          </p:nvPr>
        </p:nvSpPr>
        <p:spPr>
          <a:xfrm>
            <a:off x="685800" y="1143000"/>
            <a:ext cx="5486400" cy="3086100"/>
          </a:xfrm>
          <a:prstGeom prst="rect">
            <a:avLst/>
          </a:prstGeom>
          <a:ln w="0">
            <a:noFill/>
          </a:ln>
        </p:spPr>
      </p:sp>
      <p:sp>
        <p:nvSpPr>
          <p:cNvPr id="168"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69" name="PlaceHolder 3"/>
          <p:cNvSpPr>
            <a:spLocks noGrp="1"/>
          </p:cNvSpPr>
          <p:nvPr>
            <p:ph type="sldNum" idx="11"/>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B31870CF-42E9-486E-9609-A952FC0D7919}" type="slidenum">
              <a:rPr lang="en-US" sz="1200" b="0" strike="noStrike" spc="-1">
                <a:solidFill>
                  <a:schemeClr val="dk1"/>
                </a:solidFill>
                <a:latin typeface="+mn-lt"/>
                <a:ea typeface="+mn-ea"/>
              </a:rPr>
              <a:t>8</a:t>
            </a:fld>
            <a:endParaRPr lang="en-US" sz="1200" b="0" strike="noStrike" spc="-1">
              <a:solidFill>
                <a:srgbClr val="000000"/>
              </a:solidFill>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noRot="1" noChangeAspect="1"/>
          </p:cNvSpPr>
          <p:nvPr>
            <p:ph type="sldImg"/>
          </p:nvPr>
        </p:nvSpPr>
        <p:spPr>
          <a:xfrm>
            <a:off x="685800" y="1143000"/>
            <a:ext cx="5486400" cy="3086100"/>
          </a:xfrm>
          <a:prstGeom prst="rect">
            <a:avLst/>
          </a:prstGeom>
          <a:ln w="0">
            <a:noFill/>
          </a:ln>
        </p:spPr>
      </p:sp>
      <p:sp>
        <p:nvSpPr>
          <p:cNvPr id="171"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2" name="PlaceHolder 3"/>
          <p:cNvSpPr>
            <a:spLocks noGrp="1"/>
          </p:cNvSpPr>
          <p:nvPr>
            <p:ph type="sldNum" idx="12"/>
          </p:nvPr>
        </p:nvSpPr>
        <p:spPr>
          <a:xfrm>
            <a:off x="3884760" y="8685360"/>
            <a:ext cx="2971440" cy="458280"/>
          </a:xfrm>
          <a:prstGeom prst="rect">
            <a:avLst/>
          </a:prstGeom>
          <a:noFill/>
          <a:ln w="0">
            <a:noFill/>
          </a:ln>
        </p:spPr>
        <p:txBody>
          <a:bodyPr lIns="91440" tIns="45720" rIns="91440" bIns="45720" anchor="b">
            <a:noAutofit/>
          </a:bodyPr>
          <a:lstStyle>
            <a:lvl1pPr indent="0" algn="r" defTabSz="914400">
              <a:lnSpc>
                <a:spcPct val="100000"/>
              </a:lnSpc>
              <a:buNone/>
              <a:defRPr lang="en-US" sz="1200" b="0" strike="noStrike" spc="-1">
                <a:solidFill>
                  <a:schemeClr val="dk1"/>
                </a:solidFill>
                <a:latin typeface="+mn-lt"/>
                <a:ea typeface="+mn-ea"/>
              </a:defRPr>
            </a:lvl1pPr>
          </a:lstStyle>
          <a:p>
            <a:pPr indent="0" algn="r" defTabSz="914400">
              <a:lnSpc>
                <a:spcPct val="100000"/>
              </a:lnSpc>
              <a:buNone/>
            </a:pPr>
            <a:fld id="{AFFA5655-714E-4008-A7E0-2848DD98527E}" type="slidenum">
              <a:rPr lang="en-US" sz="1200" b="0" strike="noStrike" spc="-1">
                <a:solidFill>
                  <a:schemeClr val="dk1"/>
                </a:solidFill>
                <a:latin typeface="+mn-lt"/>
                <a:ea typeface="+mn-ea"/>
              </a:rPr>
              <a:t>9</a:t>
            </a:fld>
            <a:endParaRPr lang="en-US"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r>
              <a:rPr lang="en-US" sz="1800" b="0" strike="noStrike" spc="-1">
                <a:solidFill>
                  <a:schemeClr val="dk1"/>
                </a:solidFill>
                <a:latin typeface="Calibri"/>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taticPath"/>
          <p:cNvSpPr/>
          <p:nvPr/>
        </p:nvSpPr>
        <p:spPr>
          <a:xfrm>
            <a:off x="2055960" y="-1222560"/>
            <a:ext cx="5031720" cy="5031720"/>
          </a:xfrm>
          <a:prstGeom prst="ellipse">
            <a:avLst/>
          </a:prstGeom>
          <a:solidFill>
            <a:srgbClr val="000000">
              <a:alpha val="6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9" name="Title"/>
          <p:cNvSpPr/>
          <p:nvPr/>
        </p:nvSpPr>
        <p:spPr>
          <a:xfrm>
            <a:off x="758520" y="2122560"/>
            <a:ext cx="7619760" cy="898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2620" b="1" strike="noStrike" spc="-1" dirty="0">
                <a:solidFill>
                  <a:srgbClr val="000000"/>
                </a:solidFill>
                <a:latin typeface="OpenSans-Bold"/>
                <a:ea typeface="OpenSans-Bold"/>
              </a:rPr>
              <a:t>Protecting Linux with a Custom Loadable Kernel Module (LKM</a:t>
            </a:r>
            <a:r>
              <a:rPr lang="en-US" sz="2620" b="1" strike="noStrike" spc="-1" dirty="0" smtClean="0">
                <a:solidFill>
                  <a:srgbClr val="000000"/>
                </a:solidFill>
                <a:latin typeface="OpenSans-Bold"/>
                <a:ea typeface="OpenSans-Bold"/>
              </a:rPr>
              <a:t>)</a:t>
            </a:r>
          </a:p>
        </p:txBody>
      </p:sp>
      <p:sp>
        <p:nvSpPr>
          <p:cNvPr id="10" name="StaticPath"/>
          <p:cNvSpPr/>
          <p:nvPr/>
        </p:nvSpPr>
        <p:spPr>
          <a:xfrm>
            <a:off x="7190280" y="3357720"/>
            <a:ext cx="2394360" cy="2394360"/>
          </a:xfrm>
          <a:prstGeom prst="ellipse">
            <a:avLst/>
          </a:prstGeom>
          <a:noFill/>
          <a:ln w="423333">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1" name="StaticPath"/>
          <p:cNvSpPr/>
          <p:nvPr/>
        </p:nvSpPr>
        <p:spPr>
          <a:xfrm>
            <a:off x="-957960" y="-1222560"/>
            <a:ext cx="1991160" cy="1991160"/>
          </a:xfrm>
          <a:prstGeom prst="ellipse">
            <a:avLst/>
          </a:prstGeom>
          <a:noFill/>
          <a:ln w="423333">
            <a:solidFill>
              <a:schemeClr val="tx2"/>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2" name="StaticPath"/>
          <p:cNvSpPr/>
          <p:nvPr/>
        </p:nvSpPr>
        <p:spPr>
          <a:xfrm>
            <a:off x="303480" y="4340160"/>
            <a:ext cx="571320" cy="571320"/>
          </a:xfrm>
          <a:prstGeom prst="ellipse">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3" name="StaticPath"/>
          <p:cNvSpPr/>
          <p:nvPr/>
        </p:nvSpPr>
        <p:spPr>
          <a:xfrm>
            <a:off x="939240" y="4348080"/>
            <a:ext cx="571320" cy="571320"/>
          </a:xfrm>
          <a:prstGeom prst="ellipse">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4" name="StaticPath"/>
          <p:cNvSpPr/>
          <p:nvPr/>
        </p:nvSpPr>
        <p:spPr>
          <a:xfrm>
            <a:off x="620280" y="4339080"/>
            <a:ext cx="571320" cy="5713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2" name="TextBox 1"/>
          <p:cNvSpPr txBox="1"/>
          <p:nvPr/>
        </p:nvSpPr>
        <p:spPr>
          <a:xfrm>
            <a:off x="1776247" y="3478924"/>
            <a:ext cx="5192111" cy="1200329"/>
          </a:xfrm>
          <a:prstGeom prst="rect">
            <a:avLst/>
          </a:prstGeom>
          <a:noFill/>
        </p:spPr>
        <p:txBody>
          <a:bodyPr wrap="square" rtlCol="0">
            <a:spAutoFit/>
          </a:bodyPr>
          <a:lstStyle/>
          <a:p>
            <a:r>
              <a:rPr lang="en-GB" b="1" u="sng" dirty="0" smtClean="0"/>
              <a:t>Project Credits</a:t>
            </a:r>
            <a:endParaRPr lang="en-GB" u="sng" dirty="0" smtClean="0"/>
          </a:p>
          <a:p>
            <a:r>
              <a:rPr lang="en-GB" dirty="0" smtClean="0">
                <a:latin typeface="Times New Roman" panose="02020603050405020304" pitchFamily="18" charset="0"/>
                <a:cs typeface="Times New Roman" panose="02020603050405020304" pitchFamily="18" charset="0"/>
              </a:rPr>
              <a:t>This project was developed by:</a:t>
            </a:r>
          </a:p>
          <a:p>
            <a:pPr marL="285750" indent="-285750">
              <a:buFont typeface="Arial" panose="020B0604020202020204" pitchFamily="34" charset="0"/>
              <a:buChar char="•"/>
            </a:pPr>
            <a:r>
              <a:rPr lang="en-GB" dirty="0" smtClean="0">
                <a:latin typeface="Times New Roman" panose="02020603050405020304" pitchFamily="18" charset="0"/>
                <a:cs typeface="Times New Roman" panose="02020603050405020304" pitchFamily="18" charset="0"/>
              </a:rPr>
              <a:t>Muhammad Ali</a:t>
            </a:r>
          </a:p>
          <a:p>
            <a:pPr marL="285750" indent="-285750">
              <a:buFont typeface="Arial" panose="020B0604020202020204" pitchFamily="34" charset="0"/>
              <a:buChar char="•"/>
            </a:pPr>
            <a:r>
              <a:rPr lang="en-GB" dirty="0" smtClean="0">
                <a:latin typeface="Times New Roman" panose="02020603050405020304" pitchFamily="18" charset="0"/>
                <a:cs typeface="Times New Roman" panose="02020603050405020304" pitchFamily="18" charset="0"/>
              </a:rPr>
              <a:t>Dilawer Khan</a:t>
            </a: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taticPath"/>
          <p:cNvSpPr/>
          <p:nvPr/>
        </p:nvSpPr>
        <p:spPr>
          <a:xfrm>
            <a:off x="714384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03"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a:solidFill>
                  <a:srgbClr val="333333"/>
                </a:solidFill>
                <a:latin typeface="OpenSans-Bold"/>
                <a:ea typeface="OpenSans-Bold"/>
              </a:rPr>
              <a:t>Function: thunk()</a:t>
            </a:r>
            <a:endParaRPr lang="en-US" sz="1900" b="0" strike="noStrike" spc="-1">
              <a:solidFill>
                <a:srgbClr val="000000"/>
              </a:solidFill>
              <a:latin typeface="Arial"/>
            </a:endParaRPr>
          </a:p>
        </p:txBody>
      </p:sp>
      <p:sp>
        <p:nvSpPr>
          <p:cNvPr id="104" name="Subtitle 1"/>
          <p:cNvSpPr/>
          <p:nvPr/>
        </p:nvSpPr>
        <p:spPr>
          <a:xfrm>
            <a:off x="714240" y="1190520"/>
            <a:ext cx="5238360" cy="83335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20" b="1" u="sng" strike="noStrike" spc="-1" dirty="0">
                <a:solidFill>
                  <a:srgbClr val="000000"/>
                </a:solidFill>
                <a:latin typeface="OpenSans-Bold"/>
                <a:ea typeface="OpenSans-Bold"/>
              </a:rPr>
              <a:t>What is </a:t>
            </a:r>
            <a:r>
              <a:rPr lang="en-US" sz="1420" b="1" u="sng" strike="noStrike" spc="-1" dirty="0" err="1">
                <a:solidFill>
                  <a:srgbClr val="000000"/>
                </a:solidFill>
                <a:latin typeface="OpenSans-Bold"/>
                <a:ea typeface="OpenSans-Bold"/>
              </a:rPr>
              <a:t>thunk</a:t>
            </a:r>
            <a:r>
              <a:rPr lang="en-US" sz="1420" b="1" u="sng" strike="noStrike" spc="-1" dirty="0">
                <a:solidFill>
                  <a:srgbClr val="000000"/>
                </a:solidFill>
                <a:latin typeface="OpenSans-Bold"/>
                <a:ea typeface="OpenSans-Bold"/>
              </a:rPr>
              <a:t>()?</a:t>
            </a:r>
            <a:endParaRPr lang="en-US" sz="1420" b="0" u="sng" strike="noStrike" spc="-1" dirty="0">
              <a:solidFill>
                <a:srgbClr val="000000"/>
              </a:solidFill>
              <a:latin typeface="Arial"/>
            </a:endParaRPr>
          </a:p>
        </p:txBody>
      </p:sp>
      <p:sp>
        <p:nvSpPr>
          <p:cNvPr id="106" name="Subtitle 2"/>
          <p:cNvSpPr/>
          <p:nvPr/>
        </p:nvSpPr>
        <p:spPr>
          <a:xfrm>
            <a:off x="714240" y="2523960"/>
            <a:ext cx="5238360" cy="69249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20" b="1" u="sng" strike="noStrike" spc="-1" dirty="0">
                <a:solidFill>
                  <a:srgbClr val="000000"/>
                </a:solidFill>
                <a:latin typeface="OpenSans-Bold"/>
                <a:ea typeface="OpenSans-Bold"/>
              </a:rPr>
              <a:t>How it Works</a:t>
            </a:r>
            <a:endParaRPr lang="en-US" sz="1420" b="0" u="sng" strike="noStrike" spc="-1" dirty="0">
              <a:solidFill>
                <a:srgbClr val="000000"/>
              </a:solidFill>
              <a:latin typeface="Arial"/>
            </a:endParaRPr>
          </a:p>
        </p:txBody>
      </p:sp>
      <p:sp>
        <p:nvSpPr>
          <p:cNvPr id="108" name="Subtitle 3"/>
          <p:cNvSpPr/>
          <p:nvPr/>
        </p:nvSpPr>
        <p:spPr>
          <a:xfrm>
            <a:off x="714240" y="3619440"/>
            <a:ext cx="5238360" cy="867216"/>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20" b="1" u="sng" strike="noStrike" spc="-1" dirty="0">
                <a:solidFill>
                  <a:srgbClr val="000000"/>
                </a:solidFill>
                <a:latin typeface="OpenSans-Bold"/>
                <a:ea typeface="OpenSans-Bold"/>
              </a:rPr>
              <a:t>Importance in Control Flow</a:t>
            </a:r>
            <a:endParaRPr lang="en-US" sz="1420" b="0" u="sng" strike="noStrike" spc="-1" dirty="0">
              <a:solidFill>
                <a:srgbClr val="000000"/>
              </a:solidFill>
              <a:latin typeface="Arial"/>
            </a:endParaRPr>
          </a:p>
        </p:txBody>
      </p:sp>
      <p:sp>
        <p:nvSpPr>
          <p:cNvPr id="109" name="Paragraph 3"/>
          <p:cNvSpPr/>
          <p:nvPr/>
        </p:nvSpPr>
        <p:spPr>
          <a:xfrm>
            <a:off x="714240" y="4000680"/>
            <a:ext cx="5238360" cy="11428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smtClean="0">
                <a:latin typeface="OpenSans-Regular"/>
              </a:rPr>
              <a:t>It works like middleware, adding custom checks to the system call process. This redirection filters user access without changing the syscall table directly.</a:t>
            </a:r>
            <a:endParaRPr lang="en-US" sz="1400" b="0" strike="noStrike" spc="-1" dirty="0">
              <a:solidFill>
                <a:srgbClr val="000000"/>
              </a:solidFill>
              <a:latin typeface="OpenSans-Regular"/>
            </a:endParaRPr>
          </a:p>
        </p:txBody>
      </p:sp>
      <p:sp>
        <p:nvSpPr>
          <p:cNvPr id="110"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11"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 name="Rectangle 2"/>
          <p:cNvSpPr>
            <a:spLocks noChangeArrowheads="1"/>
          </p:cNvSpPr>
          <p:nvPr/>
        </p:nvSpPr>
        <p:spPr bwMode="auto">
          <a:xfrm>
            <a:off x="714240" y="1763554"/>
            <a:ext cx="6327648"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The </a:t>
            </a:r>
            <a:r>
              <a:rPr kumimoji="0" lang="en-US" altLang="en-US" sz="1400" b="0" i="0" u="none" strike="noStrike" cap="none" normalizeH="0" baseline="0" dirty="0" err="1" smtClean="0">
                <a:ln>
                  <a:noFill/>
                </a:ln>
                <a:solidFill>
                  <a:schemeClr val="tx1"/>
                </a:solidFill>
                <a:effectLst/>
                <a:latin typeface="OpenSans-Regular"/>
              </a:rPr>
              <a:t>thunk</a:t>
            </a:r>
            <a:r>
              <a:rPr kumimoji="0" lang="en-US" altLang="en-US" sz="1400" b="0" i="0" u="none" strike="noStrike" cap="none" normalizeH="0" baseline="0" dirty="0" smtClean="0">
                <a:ln>
                  <a:noFill/>
                </a:ln>
                <a:solidFill>
                  <a:schemeClr val="tx1"/>
                </a:solidFill>
                <a:effectLst/>
                <a:latin typeface="OpenSans-Regular"/>
              </a:rPr>
              <a:t> function is a custom hook that uses </a:t>
            </a:r>
            <a:r>
              <a:rPr kumimoji="0" lang="en-US" altLang="en-US" sz="1400" b="0" i="0" u="none" strike="noStrike" cap="none" normalizeH="0" baseline="0" dirty="0" err="1" smtClean="0">
                <a:ln>
                  <a:noFill/>
                </a:ln>
                <a:solidFill>
                  <a:schemeClr val="tx1"/>
                </a:solidFill>
                <a:effectLst/>
                <a:latin typeface="OpenSans-Regular"/>
              </a:rPr>
              <a:t>ftrace</a:t>
            </a:r>
            <a:r>
              <a:rPr kumimoji="0" lang="en-US" altLang="en-US" sz="1400" b="0" i="0" u="none" strike="noStrike" cap="none" normalizeH="0" baseline="0" dirty="0" smtClean="0">
                <a:ln>
                  <a:noFill/>
                </a:ln>
                <a:solidFill>
                  <a:schemeClr val="tx1"/>
                </a:solidFill>
                <a:effectLst/>
                <a:latin typeface="OpenSans-Regular"/>
              </a:rPr>
              <a:t> to replace the original </a:t>
            </a:r>
            <a:r>
              <a:rPr kumimoji="0" lang="en-US" altLang="en-US" sz="1400" b="0" i="0" u="none" strike="noStrike" cap="none" normalizeH="0" baseline="0" dirty="0" err="1" smtClean="0">
                <a:ln>
                  <a:noFill/>
                </a:ln>
                <a:solidFill>
                  <a:schemeClr val="tx1"/>
                </a:solidFill>
                <a:effectLst/>
                <a:latin typeface="OpenSans-Regular"/>
              </a:rPr>
              <a:t>sys_execve</a:t>
            </a:r>
            <a:r>
              <a:rPr kumimoji="0" lang="en-US" altLang="en-US" sz="1400" b="0" i="0" u="none" strike="noStrike" cap="none" normalizeH="0" baseline="0" dirty="0" smtClean="0">
                <a:ln>
                  <a:noFill/>
                </a:ln>
                <a:solidFill>
                  <a:schemeClr val="tx1"/>
                </a:solidFill>
                <a:effectLst/>
                <a:latin typeface="OpenSans-Regular"/>
              </a:rPr>
              <a:t>. It catches execution requests, checks them, and then lets the real system call handle the action. </a:t>
            </a:r>
          </a:p>
        </p:txBody>
      </p:sp>
      <p:sp>
        <p:nvSpPr>
          <p:cNvPr id="5" name="Rectangle 4"/>
          <p:cNvSpPr>
            <a:spLocks noChangeArrowheads="1"/>
          </p:cNvSpPr>
          <p:nvPr/>
        </p:nvSpPr>
        <p:spPr bwMode="auto">
          <a:xfrm>
            <a:off x="714240" y="3048617"/>
            <a:ext cx="6273648"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When a user tries to run a program using the </a:t>
            </a:r>
            <a:r>
              <a:rPr kumimoji="0" lang="en-US" altLang="en-US" sz="1400" b="0" i="0" u="none" strike="noStrike" cap="none" normalizeH="0" baseline="0" dirty="0" err="1" smtClean="0">
                <a:ln>
                  <a:noFill/>
                </a:ln>
                <a:solidFill>
                  <a:schemeClr val="tx1"/>
                </a:solidFill>
                <a:effectLst/>
                <a:latin typeface="OpenSans-Regular"/>
              </a:rPr>
              <a:t>execve</a:t>
            </a:r>
            <a:r>
              <a:rPr kumimoji="0" lang="en-US" altLang="en-US" sz="1400" b="0" i="0" u="none" strike="noStrike" cap="none" normalizeH="0" baseline="0" dirty="0" smtClean="0">
                <a:ln>
                  <a:noFill/>
                </a:ln>
                <a:solidFill>
                  <a:schemeClr val="tx1"/>
                </a:solidFill>
                <a:effectLst/>
                <a:latin typeface="OpenSans-Regular"/>
              </a:rPr>
              <a:t> </a:t>
            </a:r>
            <a:r>
              <a:rPr kumimoji="0" lang="en-US" altLang="en-US" sz="1400" b="0" i="0" u="none" strike="noStrike" cap="none" normalizeH="0" baseline="0" dirty="0" err="1" smtClean="0">
                <a:ln>
                  <a:noFill/>
                </a:ln>
                <a:solidFill>
                  <a:schemeClr val="tx1"/>
                </a:solidFill>
                <a:effectLst/>
                <a:latin typeface="OpenSans-Regular"/>
              </a:rPr>
              <a:t>syscall</a:t>
            </a:r>
            <a:r>
              <a:rPr kumimoji="0" lang="en-US" altLang="en-US" sz="1400" b="0" i="0" u="none" strike="noStrike" cap="none" normalizeH="0" baseline="0" dirty="0" smtClean="0">
                <a:ln>
                  <a:noFill/>
                </a:ln>
                <a:solidFill>
                  <a:schemeClr val="tx1"/>
                </a:solidFill>
                <a:effectLst/>
                <a:latin typeface="OpenSans-Regular"/>
              </a:rPr>
              <a:t>, </a:t>
            </a:r>
            <a:r>
              <a:rPr kumimoji="0" lang="en-US" altLang="en-US" sz="1400" b="0" i="0" u="none" strike="noStrike" cap="none" normalizeH="0" baseline="0" dirty="0" err="1" smtClean="0">
                <a:ln>
                  <a:noFill/>
                </a:ln>
                <a:solidFill>
                  <a:schemeClr val="tx1"/>
                </a:solidFill>
                <a:effectLst/>
                <a:latin typeface="OpenSans-Regular"/>
              </a:rPr>
              <a:t>thunk</a:t>
            </a:r>
            <a:r>
              <a:rPr kumimoji="0" lang="en-US" altLang="en-US" sz="1400" b="0" i="0" u="none" strike="noStrike" cap="none" normalizeH="0" baseline="0" dirty="0" smtClean="0">
                <a:ln>
                  <a:noFill/>
                </a:ln>
                <a:solidFill>
                  <a:schemeClr val="tx1"/>
                </a:solidFill>
                <a:effectLst/>
                <a:latin typeface="OpenSans-Regular"/>
              </a:rPr>
              <a:t>() catches it. It runs </a:t>
            </a:r>
            <a:r>
              <a:rPr kumimoji="0" lang="en-US" altLang="en-US" sz="1400" b="0" i="0" u="none" strike="noStrike" cap="none" normalizeH="0" baseline="0" dirty="0" err="1" smtClean="0">
                <a:ln>
                  <a:noFill/>
                </a:ln>
                <a:solidFill>
                  <a:schemeClr val="tx1"/>
                </a:solidFill>
                <a:effectLst/>
                <a:latin typeface="OpenSans-Regular"/>
              </a:rPr>
              <a:t>check_path</a:t>
            </a:r>
            <a:r>
              <a:rPr kumimoji="0" lang="en-US" altLang="en-US" sz="1400" b="0" i="0" u="none" strike="noStrike" cap="none" normalizeH="0" baseline="0" dirty="0" smtClean="0">
                <a:ln>
                  <a:noFill/>
                </a:ln>
                <a:solidFill>
                  <a:schemeClr val="tx1"/>
                </a:solidFill>
                <a:effectLst/>
                <a:latin typeface="OpenSans-Regular"/>
              </a:rPr>
              <a:t>() to decide if the program can run. If it’s allowed, it sends the request to the real </a:t>
            </a:r>
            <a:r>
              <a:rPr kumimoji="0" lang="en-US" altLang="en-US" sz="1400" b="0" i="0" u="none" strike="noStrike" cap="none" normalizeH="0" baseline="0" dirty="0" err="1" smtClean="0">
                <a:ln>
                  <a:noFill/>
                </a:ln>
                <a:solidFill>
                  <a:schemeClr val="tx1"/>
                </a:solidFill>
                <a:effectLst/>
                <a:latin typeface="OpenSans-Regular"/>
              </a:rPr>
              <a:t>sys_execve</a:t>
            </a:r>
            <a:r>
              <a:rPr kumimoji="0" lang="en-US" altLang="en-US" sz="1400" b="0" i="0" u="none" strike="noStrike" cap="none" normalizeH="0" baseline="0" dirty="0" smtClean="0">
                <a:ln>
                  <a:noFill/>
                </a:ln>
                <a:solidFill>
                  <a:schemeClr val="tx1"/>
                </a:solidFill>
                <a:effectLst/>
                <a:latin typeface="OpenSans-Regular"/>
              </a:rPr>
              <a:t>. </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taticPath"/>
          <p:cNvSpPr/>
          <p:nvPr/>
        </p:nvSpPr>
        <p:spPr>
          <a:xfrm>
            <a:off x="714384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13"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a:solidFill>
                  <a:srgbClr val="333333"/>
                </a:solidFill>
                <a:latin typeface="OpenSans-Bold"/>
                <a:ea typeface="OpenSans-Bold"/>
              </a:rPr>
              <a:t>Function: install_hook()</a:t>
            </a:r>
            <a:endParaRPr lang="en-US" sz="1900" b="0" strike="noStrike" spc="-1">
              <a:solidFill>
                <a:srgbClr val="000000"/>
              </a:solidFill>
              <a:latin typeface="Arial"/>
            </a:endParaRPr>
          </a:p>
        </p:txBody>
      </p:sp>
      <p:sp>
        <p:nvSpPr>
          <p:cNvPr id="114" name="Subtitle 1"/>
          <p:cNvSpPr/>
          <p:nvPr/>
        </p:nvSpPr>
        <p:spPr>
          <a:xfrm>
            <a:off x="714240" y="1190520"/>
            <a:ext cx="5238360" cy="1000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30" b="1" u="sng" strike="noStrike" spc="-1" dirty="0">
                <a:solidFill>
                  <a:srgbClr val="000000"/>
                </a:solidFill>
                <a:latin typeface="OpenSans-Bold"/>
                <a:ea typeface="OpenSans-Bold"/>
              </a:rPr>
              <a:t>Purpose of </a:t>
            </a:r>
            <a:r>
              <a:rPr lang="en-US" sz="1430" b="1" u="sng" strike="noStrike" spc="-1" dirty="0" err="1">
                <a:solidFill>
                  <a:srgbClr val="000000"/>
                </a:solidFill>
                <a:latin typeface="OpenSans-Bold"/>
                <a:ea typeface="OpenSans-Bold"/>
              </a:rPr>
              <a:t>install_hook</a:t>
            </a:r>
            <a:r>
              <a:rPr lang="en-US" sz="1430" b="1" u="sng" strike="noStrike" spc="-1" dirty="0">
                <a:solidFill>
                  <a:srgbClr val="000000"/>
                </a:solidFill>
                <a:latin typeface="OpenSans-Bold"/>
                <a:ea typeface="OpenSans-Bold"/>
              </a:rPr>
              <a:t>()</a:t>
            </a:r>
            <a:endParaRPr lang="en-US" sz="1430" b="0" u="sng" strike="noStrike" spc="-1" dirty="0">
              <a:solidFill>
                <a:srgbClr val="000000"/>
              </a:solidFill>
              <a:latin typeface="Arial"/>
            </a:endParaRPr>
          </a:p>
        </p:txBody>
      </p:sp>
      <p:sp>
        <p:nvSpPr>
          <p:cNvPr id="116" name="Subtitle 2"/>
          <p:cNvSpPr/>
          <p:nvPr/>
        </p:nvSpPr>
        <p:spPr>
          <a:xfrm>
            <a:off x="714240" y="2523960"/>
            <a:ext cx="5238360" cy="762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30" b="1" u="sng" strike="noStrike" spc="-1" dirty="0">
                <a:solidFill>
                  <a:srgbClr val="000000"/>
                </a:solidFill>
                <a:latin typeface="OpenSans-Bold"/>
                <a:ea typeface="OpenSans-Bold"/>
              </a:rPr>
              <a:t>How It Works</a:t>
            </a:r>
            <a:endParaRPr lang="en-US" sz="1430" b="0" u="sng" strike="noStrike" spc="-1" dirty="0">
              <a:solidFill>
                <a:srgbClr val="000000"/>
              </a:solidFill>
              <a:latin typeface="Arial"/>
            </a:endParaRPr>
          </a:p>
        </p:txBody>
      </p:sp>
      <p:sp>
        <p:nvSpPr>
          <p:cNvPr id="118" name="Subtitle 3"/>
          <p:cNvSpPr/>
          <p:nvPr/>
        </p:nvSpPr>
        <p:spPr>
          <a:xfrm>
            <a:off x="714240" y="3619440"/>
            <a:ext cx="5238360" cy="88735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30" b="1" u="sng" strike="noStrike" spc="-1" dirty="0">
                <a:solidFill>
                  <a:srgbClr val="000000"/>
                </a:solidFill>
                <a:latin typeface="OpenSans-Bold"/>
                <a:ea typeface="OpenSans-Bold"/>
              </a:rPr>
              <a:t>Critical Role</a:t>
            </a:r>
            <a:endParaRPr lang="en-US" sz="1430" b="0" u="sng" strike="noStrike" spc="-1" dirty="0">
              <a:solidFill>
                <a:srgbClr val="000000"/>
              </a:solidFill>
              <a:latin typeface="Arial"/>
            </a:endParaRPr>
          </a:p>
        </p:txBody>
      </p:sp>
      <p:sp>
        <p:nvSpPr>
          <p:cNvPr id="120"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21"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 name="Rectangle 2"/>
          <p:cNvSpPr>
            <a:spLocks noChangeArrowheads="1"/>
          </p:cNvSpPr>
          <p:nvPr/>
        </p:nvSpPr>
        <p:spPr bwMode="auto">
          <a:xfrm>
            <a:off x="714240" y="1881110"/>
            <a:ext cx="622951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The </a:t>
            </a:r>
            <a:r>
              <a:rPr kumimoji="0" lang="en-US" altLang="en-US" sz="1400" b="0" i="0" u="none" strike="noStrike" cap="none" normalizeH="0" baseline="0" dirty="0" err="1" smtClean="0">
                <a:ln>
                  <a:noFill/>
                </a:ln>
                <a:solidFill>
                  <a:schemeClr val="tx1"/>
                </a:solidFill>
                <a:effectLst/>
                <a:latin typeface="OpenSans-Regular"/>
              </a:rPr>
              <a:t>install_hook</a:t>
            </a:r>
            <a:r>
              <a:rPr kumimoji="0" lang="en-US" altLang="en-US" sz="1400" b="0" i="0" u="none" strike="noStrike" cap="none" normalizeH="0" baseline="0" dirty="0" smtClean="0">
                <a:ln>
                  <a:noFill/>
                </a:ln>
                <a:solidFill>
                  <a:schemeClr val="tx1"/>
                </a:solidFill>
                <a:effectLst/>
                <a:latin typeface="OpenSans-Regular"/>
              </a:rPr>
              <a:t> function puts our custom </a:t>
            </a:r>
            <a:r>
              <a:rPr kumimoji="0" lang="en-US" altLang="en-US" sz="1400" b="0" i="0" u="none" strike="noStrike" cap="none" normalizeH="0" baseline="0" dirty="0" err="1" smtClean="0">
                <a:ln>
                  <a:noFill/>
                </a:ln>
                <a:solidFill>
                  <a:schemeClr val="tx1"/>
                </a:solidFill>
                <a:effectLst/>
                <a:latin typeface="OpenSans-Regular"/>
              </a:rPr>
              <a:t>thunk</a:t>
            </a:r>
            <a:r>
              <a:rPr kumimoji="0" lang="en-US" altLang="en-US" sz="1400" b="0" i="0" u="none" strike="noStrike" cap="none" normalizeH="0" baseline="0" dirty="0" smtClean="0">
                <a:ln>
                  <a:noFill/>
                </a:ln>
                <a:solidFill>
                  <a:schemeClr val="tx1"/>
                </a:solidFill>
                <a:effectLst/>
                <a:latin typeface="OpenSans-Regular"/>
              </a:rPr>
              <a:t> into the </a:t>
            </a:r>
            <a:r>
              <a:rPr kumimoji="0" lang="en-US" altLang="en-US" sz="1400" b="0" i="0" u="none" strike="noStrike" cap="none" normalizeH="0" baseline="0" dirty="0" err="1" smtClean="0">
                <a:ln>
                  <a:noFill/>
                </a:ln>
                <a:solidFill>
                  <a:schemeClr val="tx1"/>
                </a:solidFill>
                <a:effectLst/>
                <a:latin typeface="OpenSans-Regular"/>
              </a:rPr>
              <a:t>ftrace</a:t>
            </a:r>
            <a:r>
              <a:rPr kumimoji="0" lang="en-US" altLang="en-US" sz="1400" b="0" i="0" u="none" strike="noStrike" cap="none" normalizeH="0" baseline="0" dirty="0" smtClean="0">
                <a:ln>
                  <a:noFill/>
                </a:ln>
                <a:solidFill>
                  <a:schemeClr val="tx1"/>
                </a:solidFill>
                <a:effectLst/>
                <a:latin typeface="OpenSans-Regular"/>
              </a:rPr>
              <a:t> system. This makes sure that </a:t>
            </a:r>
            <a:r>
              <a:rPr kumimoji="0" lang="en-US" altLang="en-US" sz="1400" b="0" i="0" u="none" strike="noStrike" cap="none" normalizeH="0" baseline="0" dirty="0" err="1" smtClean="0">
                <a:ln>
                  <a:noFill/>
                </a:ln>
                <a:solidFill>
                  <a:schemeClr val="tx1"/>
                </a:solidFill>
                <a:effectLst/>
                <a:latin typeface="OpenSans-Regular"/>
              </a:rPr>
              <a:t>execve</a:t>
            </a:r>
            <a:r>
              <a:rPr kumimoji="0" lang="en-US" altLang="en-US" sz="1400" b="0" i="0" u="none" strike="noStrike" cap="none" normalizeH="0" baseline="0" dirty="0" smtClean="0">
                <a:ln>
                  <a:noFill/>
                </a:ln>
                <a:solidFill>
                  <a:schemeClr val="tx1"/>
                </a:solidFill>
                <a:effectLst/>
                <a:latin typeface="OpenSans-Regular"/>
              </a:rPr>
              <a:t> is only watched when our LKM (module) is running. </a:t>
            </a:r>
          </a:p>
        </p:txBody>
      </p:sp>
      <p:sp>
        <p:nvSpPr>
          <p:cNvPr id="5" name="Rectangle 4"/>
          <p:cNvSpPr>
            <a:spLocks noChangeArrowheads="1"/>
          </p:cNvSpPr>
          <p:nvPr/>
        </p:nvSpPr>
        <p:spPr bwMode="auto">
          <a:xfrm>
            <a:off x="714240" y="3086232"/>
            <a:ext cx="6229512"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It uses </a:t>
            </a:r>
            <a:r>
              <a:rPr kumimoji="0" lang="en-US" altLang="en-US" sz="1400" b="0" i="0" u="none" strike="noStrike" cap="none" normalizeH="0" baseline="0" dirty="0" err="1" smtClean="0">
                <a:ln>
                  <a:noFill/>
                </a:ln>
                <a:solidFill>
                  <a:schemeClr val="tx1"/>
                </a:solidFill>
                <a:effectLst/>
                <a:latin typeface="OpenSans-Regular"/>
              </a:rPr>
              <a:t>ftrace’s</a:t>
            </a:r>
            <a:r>
              <a:rPr kumimoji="0" lang="en-US" altLang="en-US" sz="1400" b="0" i="0" u="none" strike="noStrike" cap="none" normalizeH="0" baseline="0" dirty="0" smtClean="0">
                <a:ln>
                  <a:noFill/>
                </a:ln>
                <a:solidFill>
                  <a:schemeClr val="tx1"/>
                </a:solidFill>
                <a:effectLst/>
                <a:latin typeface="OpenSans-Regular"/>
              </a:rPr>
              <a:t> </a:t>
            </a:r>
            <a:r>
              <a:rPr kumimoji="0" lang="en-US" altLang="en-US" sz="1400" b="0" i="0" u="none" strike="noStrike" cap="none" normalizeH="0" baseline="0" dirty="0" err="1" smtClean="0">
                <a:ln>
                  <a:noFill/>
                </a:ln>
                <a:solidFill>
                  <a:schemeClr val="tx1"/>
                </a:solidFill>
                <a:effectLst/>
                <a:latin typeface="OpenSans-Regular"/>
              </a:rPr>
              <a:t>register_ftrace_function</a:t>
            </a:r>
            <a:r>
              <a:rPr kumimoji="0" lang="en-US" altLang="en-US" sz="1400" b="0" i="0" u="none" strike="noStrike" cap="none" normalizeH="0" baseline="0" dirty="0" smtClean="0">
                <a:ln>
                  <a:noFill/>
                </a:ln>
                <a:solidFill>
                  <a:schemeClr val="tx1"/>
                </a:solidFill>
                <a:effectLst/>
                <a:latin typeface="OpenSans-Regular"/>
              </a:rPr>
              <a:t>() to link </a:t>
            </a:r>
            <a:r>
              <a:rPr kumimoji="0" lang="en-US" altLang="en-US" sz="1400" b="0" i="0" u="none" strike="noStrike" cap="none" normalizeH="0" baseline="0" dirty="0" err="1" smtClean="0">
                <a:ln>
                  <a:noFill/>
                </a:ln>
                <a:solidFill>
                  <a:schemeClr val="tx1"/>
                </a:solidFill>
                <a:effectLst/>
                <a:latin typeface="OpenSans-Regular"/>
              </a:rPr>
              <a:t>execve</a:t>
            </a:r>
            <a:r>
              <a:rPr kumimoji="0" lang="en-US" altLang="en-US" sz="1400" b="0" i="0" u="none" strike="noStrike" cap="none" normalizeH="0" baseline="0" dirty="0" smtClean="0">
                <a:ln>
                  <a:noFill/>
                </a:ln>
                <a:solidFill>
                  <a:schemeClr val="tx1"/>
                </a:solidFill>
                <a:effectLst/>
                <a:latin typeface="OpenSans-Regular"/>
              </a:rPr>
              <a:t> to our </a:t>
            </a:r>
            <a:r>
              <a:rPr kumimoji="0" lang="en-US" altLang="en-US" sz="1400" b="0" i="0" u="none" strike="noStrike" cap="none" normalizeH="0" baseline="0" dirty="0" err="1" smtClean="0">
                <a:ln>
                  <a:noFill/>
                </a:ln>
                <a:solidFill>
                  <a:schemeClr val="tx1"/>
                </a:solidFill>
                <a:effectLst/>
                <a:latin typeface="OpenSans-Regular"/>
              </a:rPr>
              <a:t>thunk</a:t>
            </a:r>
            <a:r>
              <a:rPr kumimoji="0" lang="en-US" altLang="en-US" sz="1400" b="0" i="0" u="none" strike="noStrike" cap="none" normalizeH="0" baseline="0" dirty="0" smtClean="0">
                <a:ln>
                  <a:noFill/>
                </a:ln>
                <a:solidFill>
                  <a:schemeClr val="tx1"/>
                </a:solidFill>
                <a:effectLst/>
                <a:latin typeface="OpenSans-Regular"/>
              </a:rPr>
              <a:t>. It also sets filters with </a:t>
            </a:r>
            <a:r>
              <a:rPr kumimoji="0" lang="en-US" altLang="en-US" sz="1400" b="0" i="0" u="none" strike="noStrike" cap="none" normalizeH="0" baseline="0" dirty="0" err="1" smtClean="0">
                <a:ln>
                  <a:noFill/>
                </a:ln>
                <a:solidFill>
                  <a:schemeClr val="tx1"/>
                </a:solidFill>
                <a:effectLst/>
                <a:latin typeface="OpenSans-Regular"/>
              </a:rPr>
              <a:t>ftrace_set_filter_ip</a:t>
            </a:r>
            <a:r>
              <a:rPr kumimoji="0" lang="en-US" altLang="en-US" sz="1400" b="0" i="0" u="none" strike="noStrike" cap="none" normalizeH="0" baseline="0" dirty="0" smtClean="0">
                <a:ln>
                  <a:noFill/>
                </a:ln>
                <a:solidFill>
                  <a:schemeClr val="tx1"/>
                </a:solidFill>
                <a:effectLst/>
                <a:latin typeface="OpenSans-Regular"/>
              </a:rPr>
              <a:t>() to make sure the redirection only happens under certain conditions. </a:t>
            </a:r>
          </a:p>
        </p:txBody>
      </p:sp>
      <p:sp>
        <p:nvSpPr>
          <p:cNvPr id="7" name="Rectangle 6"/>
          <p:cNvSpPr>
            <a:spLocks noChangeArrowheads="1"/>
          </p:cNvSpPr>
          <p:nvPr/>
        </p:nvSpPr>
        <p:spPr bwMode="auto">
          <a:xfrm>
            <a:off x="666000" y="4225541"/>
            <a:ext cx="647784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Without </a:t>
            </a:r>
            <a:r>
              <a:rPr kumimoji="0" lang="en-US" altLang="en-US" sz="1400" b="0" i="0" u="none" strike="noStrike" cap="none" normalizeH="0" baseline="0" dirty="0" err="1" smtClean="0">
                <a:ln>
                  <a:noFill/>
                </a:ln>
                <a:solidFill>
                  <a:schemeClr val="tx1"/>
                </a:solidFill>
                <a:effectLst/>
                <a:latin typeface="OpenSans-Regular"/>
              </a:rPr>
              <a:t>install_hook</a:t>
            </a:r>
            <a:r>
              <a:rPr kumimoji="0" lang="en-US" altLang="en-US" sz="1400" b="0" i="0" u="none" strike="noStrike" cap="none" normalizeH="0" baseline="0" dirty="0" smtClean="0">
                <a:ln>
                  <a:noFill/>
                </a:ln>
                <a:solidFill>
                  <a:schemeClr val="tx1"/>
                </a:solidFill>
                <a:effectLst/>
                <a:latin typeface="OpenSans-Regular"/>
              </a:rPr>
              <a:t>, the LKM won’t change how system calls work. This function smoothly enables our security checks while the system is running, without modifying the </a:t>
            </a:r>
            <a:r>
              <a:rPr kumimoji="0" lang="en-US" altLang="en-US" sz="1400" b="0" i="0" u="none" strike="noStrike" cap="none" normalizeH="0" baseline="0" dirty="0" err="1" smtClean="0">
                <a:ln>
                  <a:noFill/>
                </a:ln>
                <a:solidFill>
                  <a:schemeClr val="tx1"/>
                </a:solidFill>
                <a:effectLst/>
                <a:latin typeface="OpenSans-Regular"/>
              </a:rPr>
              <a:t>syscall</a:t>
            </a:r>
            <a:r>
              <a:rPr kumimoji="0" lang="en-US" altLang="en-US" sz="1400" b="0" i="0" u="none" strike="noStrike" cap="none" normalizeH="0" baseline="0" dirty="0" smtClean="0">
                <a:ln>
                  <a:noFill/>
                </a:ln>
                <a:solidFill>
                  <a:schemeClr val="tx1"/>
                </a:solidFill>
                <a:effectLst/>
                <a:latin typeface="OpenSans-Regular"/>
              </a:rPr>
              <a:t> table. </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ubtitle 4"/>
          <p:cNvSpPr/>
          <p:nvPr/>
        </p:nvSpPr>
        <p:spPr>
          <a:xfrm>
            <a:off x="714240" y="119052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25" name="Paragraph 4"/>
          <p:cNvSpPr/>
          <p:nvPr/>
        </p:nvSpPr>
        <p:spPr>
          <a:xfrm>
            <a:off x="714240" y="157176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26" name="Subtitle 5"/>
          <p:cNvSpPr/>
          <p:nvPr/>
        </p:nvSpPr>
        <p:spPr>
          <a:xfrm>
            <a:off x="714240" y="252396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27" name="Subtitle 6"/>
          <p:cNvSpPr/>
          <p:nvPr/>
        </p:nvSpPr>
        <p:spPr>
          <a:xfrm>
            <a:off x="714240" y="361944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28" name="Paragraph 6"/>
          <p:cNvSpPr/>
          <p:nvPr/>
        </p:nvSpPr>
        <p:spPr>
          <a:xfrm>
            <a:off x="714240" y="400068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29" name="StaticPath 2"/>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30" name="StaticPath 3"/>
          <p:cNvSpPr/>
          <p:nvPr/>
        </p:nvSpPr>
        <p:spPr>
          <a:xfrm>
            <a:off x="-25200" y="-2520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pic>
        <p:nvPicPr>
          <p:cNvPr id="131" name="Picture 130"/>
          <p:cNvPicPr/>
          <p:nvPr/>
        </p:nvPicPr>
        <p:blipFill>
          <a:blip r:embed="rId3"/>
          <a:stretch/>
        </p:blipFill>
        <p:spPr>
          <a:xfrm>
            <a:off x="714240" y="0"/>
            <a:ext cx="8429760" cy="5143500"/>
          </a:xfrm>
          <a:prstGeom prst="rect">
            <a:avLst/>
          </a:prstGeom>
          <a:ln w="0">
            <a:noFill/>
          </a:ln>
        </p:spPr>
      </p:pic>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taticPath"/>
          <p:cNvSpPr/>
          <p:nvPr/>
        </p:nvSpPr>
        <p:spPr>
          <a:xfrm>
            <a:off x="714384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33" name="Title"/>
          <p:cNvSpPr/>
          <p:nvPr/>
        </p:nvSpPr>
        <p:spPr>
          <a:xfrm>
            <a:off x="1190520" y="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a:solidFill>
                  <a:srgbClr val="333333"/>
                </a:solidFill>
                <a:latin typeface="OpenSans-Bold"/>
                <a:ea typeface="OpenSans-Bold"/>
              </a:rPr>
              <a:t>Kprobes &amp; kallsyms Lookup</a:t>
            </a:r>
            <a:endParaRPr lang="en-US" sz="1900" b="0" strike="noStrike" spc="-1">
              <a:solidFill>
                <a:srgbClr val="000000"/>
              </a:solidFill>
              <a:latin typeface="Arial"/>
            </a:endParaRPr>
          </a:p>
        </p:txBody>
      </p:sp>
      <p:sp>
        <p:nvSpPr>
          <p:cNvPr id="134" name="Subtitle 1"/>
          <p:cNvSpPr/>
          <p:nvPr/>
        </p:nvSpPr>
        <p:spPr>
          <a:xfrm>
            <a:off x="457200" y="177192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35" name="Paragraph 1"/>
          <p:cNvSpPr/>
          <p:nvPr/>
        </p:nvSpPr>
        <p:spPr>
          <a:xfrm>
            <a:off x="685800" y="131472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800" b="0" strike="noStrike" spc="-1">
              <a:solidFill>
                <a:srgbClr val="000000"/>
              </a:solidFill>
              <a:latin typeface="Arial"/>
            </a:endParaRPr>
          </a:p>
        </p:txBody>
      </p:sp>
      <p:sp>
        <p:nvSpPr>
          <p:cNvPr id="136" name="Subtitle 2"/>
          <p:cNvSpPr/>
          <p:nvPr/>
        </p:nvSpPr>
        <p:spPr>
          <a:xfrm>
            <a:off x="457200" y="245772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70" b="1" u="sng" strike="noStrike" spc="-1" dirty="0" err="1">
                <a:solidFill>
                  <a:srgbClr val="000000"/>
                </a:solidFill>
                <a:latin typeface="OpenSans-Bold"/>
                <a:ea typeface="OpenSans-Bold"/>
              </a:rPr>
              <a:t>kallsyms_lookup_name</a:t>
            </a:r>
            <a:endParaRPr lang="en-US" sz="1470" b="0" u="sng" strike="noStrike" spc="-1" dirty="0">
              <a:solidFill>
                <a:srgbClr val="000000"/>
              </a:solidFill>
              <a:latin typeface="Arial"/>
            </a:endParaRPr>
          </a:p>
        </p:txBody>
      </p:sp>
      <p:sp>
        <p:nvSpPr>
          <p:cNvPr id="138" name="Subtitle 3"/>
          <p:cNvSpPr/>
          <p:nvPr/>
        </p:nvSpPr>
        <p:spPr>
          <a:xfrm>
            <a:off x="714240" y="3619440"/>
            <a:ext cx="5238360" cy="1180063"/>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70" b="1" u="sng" strike="noStrike" spc="-1" dirty="0">
                <a:solidFill>
                  <a:srgbClr val="000000"/>
                </a:solidFill>
                <a:latin typeface="OpenSans-Bold"/>
                <a:ea typeface="OpenSans-Bold"/>
              </a:rPr>
              <a:t>Why It Matters</a:t>
            </a:r>
            <a:endParaRPr lang="en-US" sz="1470" b="0" u="sng" strike="noStrike" spc="-1" dirty="0">
              <a:solidFill>
                <a:srgbClr val="000000"/>
              </a:solidFill>
              <a:latin typeface="Arial"/>
            </a:endParaRPr>
          </a:p>
        </p:txBody>
      </p:sp>
      <p:sp>
        <p:nvSpPr>
          <p:cNvPr id="139" name="Paragraph 3"/>
          <p:cNvSpPr/>
          <p:nvPr/>
        </p:nvSpPr>
        <p:spPr>
          <a:xfrm>
            <a:off x="714240" y="400068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200" dirty="0" smtClean="0">
                <a:latin typeface="OpenSans-Regular"/>
              </a:rPr>
              <a:t>These tools make the LKM flexible and portable across different kernel versions by finding addresses while the system is running, so there’s no need for static linking or rebuilding the kernel.</a:t>
            </a:r>
            <a:endParaRPr lang="en-US" sz="1200" b="0" strike="noStrike" spc="-1" dirty="0">
              <a:solidFill>
                <a:srgbClr val="000000"/>
              </a:solidFill>
              <a:latin typeface="OpenSans-Regular"/>
            </a:endParaRPr>
          </a:p>
        </p:txBody>
      </p:sp>
      <p:sp>
        <p:nvSpPr>
          <p:cNvPr id="140"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41"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42" name="TextBox 141"/>
          <p:cNvSpPr txBox="1"/>
          <p:nvPr/>
        </p:nvSpPr>
        <p:spPr>
          <a:xfrm>
            <a:off x="685800" y="1012320"/>
            <a:ext cx="3372120" cy="302400"/>
          </a:xfrm>
          <a:prstGeom prst="rect">
            <a:avLst/>
          </a:prstGeom>
          <a:noFill/>
          <a:ln w="0">
            <a:noFill/>
          </a:ln>
        </p:spPr>
        <p:txBody>
          <a:bodyPr lIns="90000" tIns="45000" rIns="90000" bIns="45000" anchor="t">
            <a:noAutofit/>
          </a:bodyPr>
          <a:lstStyle/>
          <a:p>
            <a:r>
              <a:rPr lang="en-US" sz="1220" b="1" u="sng" strike="noStrike" spc="-1" dirty="0">
                <a:solidFill>
                  <a:srgbClr val="000000"/>
                </a:solidFill>
                <a:latin typeface="OpenSans-Bold"/>
                <a:ea typeface="OpenSans-Bold"/>
              </a:rPr>
              <a:t>The Problem with </a:t>
            </a:r>
            <a:r>
              <a:rPr lang="en-US" sz="1220" b="1" u="sng" strike="noStrike" spc="-1" dirty="0" err="1">
                <a:solidFill>
                  <a:srgbClr val="000000"/>
                </a:solidFill>
                <a:latin typeface="OpenSans-Bold"/>
                <a:ea typeface="OpenSans-Bold"/>
              </a:rPr>
              <a:t>kallsyms_lookup_name</a:t>
            </a:r>
            <a:endParaRPr lang="en-US" sz="1220" b="0" u="sng" strike="noStrike" spc="-1" dirty="0">
              <a:solidFill>
                <a:srgbClr val="000000"/>
              </a:solidFill>
              <a:latin typeface="Arial"/>
            </a:endParaRPr>
          </a:p>
        </p:txBody>
      </p:sp>
      <p:sp>
        <p:nvSpPr>
          <p:cNvPr id="144" name="TextBox 143"/>
          <p:cNvSpPr txBox="1"/>
          <p:nvPr/>
        </p:nvSpPr>
        <p:spPr>
          <a:xfrm>
            <a:off x="457200" y="2057400"/>
            <a:ext cx="1206360" cy="992160"/>
          </a:xfrm>
          <a:prstGeom prst="rect">
            <a:avLst/>
          </a:prstGeom>
          <a:noFill/>
          <a:ln w="0">
            <a:noFill/>
          </a:ln>
        </p:spPr>
        <p:txBody>
          <a:bodyPr lIns="90000" tIns="45000" rIns="90000" bIns="45000" anchor="t">
            <a:noAutofit/>
          </a:bodyPr>
          <a:lstStyle/>
          <a:p>
            <a:r>
              <a:rPr lang="en-US" sz="1220" b="1" u="sng" strike="noStrike" spc="-1" dirty="0">
                <a:solidFill>
                  <a:srgbClr val="000000"/>
                </a:solidFill>
                <a:latin typeface="OpenSans-Bold"/>
                <a:ea typeface="OpenSans-Bold"/>
              </a:rPr>
              <a:t>Our Solution:</a:t>
            </a:r>
            <a:endParaRPr lang="en-US" sz="1220" b="0" u="sng" strike="noStrike" spc="-1" dirty="0">
              <a:solidFill>
                <a:srgbClr val="000000"/>
              </a:solidFill>
              <a:latin typeface="Arial"/>
            </a:endParaRPr>
          </a:p>
        </p:txBody>
      </p:sp>
      <p:sp>
        <p:nvSpPr>
          <p:cNvPr id="3" name="Rectangle 2"/>
          <p:cNvSpPr>
            <a:spLocks noChangeArrowheads="1"/>
          </p:cNvSpPr>
          <p:nvPr/>
        </p:nvSpPr>
        <p:spPr bwMode="auto">
          <a:xfrm>
            <a:off x="714240" y="1310030"/>
            <a:ext cx="647395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OpenSans-Regular"/>
              </a:rPr>
              <a:t>In newer versions of Ubuntu, the </a:t>
            </a:r>
            <a:r>
              <a:rPr kumimoji="0" lang="en-US" altLang="en-US" sz="1200" b="0" i="0" u="none" strike="noStrike" cap="none" normalizeH="0" baseline="0" dirty="0" err="1" smtClean="0">
                <a:ln>
                  <a:noFill/>
                </a:ln>
                <a:solidFill>
                  <a:schemeClr val="tx1"/>
                </a:solidFill>
                <a:effectLst/>
                <a:latin typeface="OpenSans-Regular"/>
              </a:rPr>
              <a:t>kallsyms_lookup_name</a:t>
            </a:r>
            <a:r>
              <a:rPr kumimoji="0" lang="en-US" altLang="en-US" sz="1200" b="0" i="0" u="none" strike="noStrike" cap="none" normalizeH="0" baseline="0" dirty="0" smtClean="0">
                <a:ln>
                  <a:noFill/>
                </a:ln>
                <a:solidFill>
                  <a:schemeClr val="tx1"/>
                </a:solidFill>
                <a:effectLst/>
                <a:latin typeface="OpenSans-Regular"/>
              </a:rPr>
              <a:t> function is no longer available by default, which makes it harder for developers to find symbols dynamically in kernel space from loadable kernel modules (LKMs). </a:t>
            </a:r>
          </a:p>
        </p:txBody>
      </p:sp>
      <p:sp>
        <p:nvSpPr>
          <p:cNvPr id="5" name="Rectangle 4"/>
          <p:cNvSpPr>
            <a:spLocks noChangeArrowheads="1"/>
          </p:cNvSpPr>
          <p:nvPr/>
        </p:nvSpPr>
        <p:spPr bwMode="auto">
          <a:xfrm>
            <a:off x="427320" y="2437183"/>
            <a:ext cx="7907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OpenSans-Regular"/>
              </a:rPr>
              <a:t>To solve this, we used </a:t>
            </a:r>
            <a:r>
              <a:rPr kumimoji="0" lang="en-US" altLang="en-US" sz="1200" b="0" i="0" u="none" strike="noStrike" cap="none" normalizeH="0" baseline="0" dirty="0" err="1" smtClean="0">
                <a:ln>
                  <a:noFill/>
                </a:ln>
                <a:solidFill>
                  <a:schemeClr val="tx1"/>
                </a:solidFill>
                <a:effectLst/>
                <a:latin typeface="OpenSans-Regular"/>
              </a:rPr>
              <a:t>kprobes</a:t>
            </a:r>
            <a:r>
              <a:rPr kumimoji="0" lang="en-US" altLang="en-US" sz="1200" b="0" i="0" u="none" strike="noStrike" cap="none" normalizeH="0" baseline="0" dirty="0" smtClean="0">
                <a:ln>
                  <a:noFill/>
                </a:ln>
                <a:solidFill>
                  <a:schemeClr val="tx1"/>
                </a:solidFill>
                <a:effectLst/>
                <a:latin typeface="OpenSans-Regular"/>
              </a:rPr>
              <a:t>, a debugging tool in the kernel. We set a temporary probe on a known function and used it to find the address of </a:t>
            </a:r>
            <a:r>
              <a:rPr kumimoji="0" lang="en-US" altLang="en-US" sz="1200" b="0" i="0" u="none" strike="noStrike" cap="none" normalizeH="0" baseline="0" dirty="0" err="1" smtClean="0">
                <a:ln>
                  <a:noFill/>
                </a:ln>
                <a:solidFill>
                  <a:schemeClr val="tx1"/>
                </a:solidFill>
                <a:effectLst/>
                <a:latin typeface="OpenSans-Regular"/>
              </a:rPr>
              <a:t>kallsyms_lookup_name</a:t>
            </a:r>
            <a:r>
              <a:rPr kumimoji="0" lang="en-US" altLang="en-US" sz="1200" b="0" i="0" u="none" strike="noStrike" cap="none" normalizeH="0" baseline="0" dirty="0" smtClean="0">
                <a:ln>
                  <a:noFill/>
                </a:ln>
                <a:solidFill>
                  <a:schemeClr val="tx1"/>
                </a:solidFill>
                <a:effectLst/>
                <a:latin typeface="OpenSans-Regular"/>
              </a:rPr>
              <a:t>, allowing us to access it indirectly. </a:t>
            </a:r>
          </a:p>
        </p:txBody>
      </p:sp>
      <p:sp>
        <p:nvSpPr>
          <p:cNvPr id="7" name="Rectangle 6"/>
          <p:cNvSpPr>
            <a:spLocks noChangeArrowheads="1"/>
          </p:cNvSpPr>
          <p:nvPr/>
        </p:nvSpPr>
        <p:spPr bwMode="auto">
          <a:xfrm>
            <a:off x="457200" y="3324628"/>
            <a:ext cx="787752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The </a:t>
            </a:r>
            <a:r>
              <a:rPr kumimoji="0" lang="en-US" altLang="en-US" sz="1400" b="0" i="0" u="none" strike="noStrike" cap="none" normalizeH="0" baseline="0" dirty="0" err="1" smtClean="0">
                <a:ln>
                  <a:noFill/>
                </a:ln>
                <a:solidFill>
                  <a:schemeClr val="tx1"/>
                </a:solidFill>
                <a:effectLst/>
                <a:latin typeface="OpenSans-Regular"/>
              </a:rPr>
              <a:t>kallsyms_lookup_name</a:t>
            </a:r>
            <a:r>
              <a:rPr kumimoji="0" lang="en-US" altLang="en-US" sz="1400" b="0" i="0" u="none" strike="noStrike" cap="none" normalizeH="0" baseline="0" dirty="0" smtClean="0">
                <a:ln>
                  <a:noFill/>
                </a:ln>
                <a:solidFill>
                  <a:schemeClr val="tx1"/>
                </a:solidFill>
                <a:effectLst/>
                <a:latin typeface="OpenSans-Regular"/>
              </a:rPr>
              <a:t> function is used to find the addresses of kernel functions while the system is running. It's important for looking up functions like </a:t>
            </a:r>
            <a:r>
              <a:rPr kumimoji="0" lang="en-US" altLang="en-US" sz="1400" b="0" i="0" u="none" strike="noStrike" cap="none" normalizeH="0" baseline="0" dirty="0" err="1" smtClean="0">
                <a:ln>
                  <a:noFill/>
                </a:ln>
                <a:solidFill>
                  <a:schemeClr val="tx1"/>
                </a:solidFill>
                <a:effectLst/>
                <a:latin typeface="OpenSans-Regular"/>
              </a:rPr>
              <a:t>sys_execve</a:t>
            </a:r>
            <a:r>
              <a:rPr kumimoji="0" lang="en-US" altLang="en-US" sz="1400" b="0" i="0" u="none" strike="noStrike" cap="none" normalizeH="0" baseline="0" dirty="0" smtClean="0">
                <a:ln>
                  <a:noFill/>
                </a:ln>
                <a:solidFill>
                  <a:schemeClr val="tx1"/>
                </a:solidFill>
                <a:effectLst/>
                <a:latin typeface="OpenSans-Regular"/>
              </a:rPr>
              <a:t> in a way that works on different systems. </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descr="preencoded.png"/>
          <p:cNvSpPr/>
          <p:nvPr/>
        </p:nvSpPr>
        <p:spPr>
          <a:xfrm>
            <a:off x="1" y="1"/>
            <a:ext cx="9143999" cy="5143500"/>
          </a:xfrm>
          <a:custGeom>
            <a:avLst/>
            <a:gdLst/>
            <a:ahLst/>
            <a:cxnLst/>
            <a:rect l="l" t="t" r="r" b="b"/>
            <a:pathLst>
              <a:path w="9554319" h="8151167">
                <a:moveTo>
                  <a:pt x="0" y="0"/>
                </a:moveTo>
                <a:lnTo>
                  <a:pt x="9554319" y="0"/>
                </a:lnTo>
                <a:lnTo>
                  <a:pt x="9554319" y="8151168"/>
                </a:lnTo>
                <a:lnTo>
                  <a:pt x="0" y="8151168"/>
                </a:lnTo>
                <a:lnTo>
                  <a:pt x="0" y="0"/>
                </a:lnTo>
                <a:close/>
              </a:path>
            </a:pathLst>
          </a:custGeom>
          <a:blipFill>
            <a:blip r:embed="rId2"/>
            <a:stretch>
              <a:fillRect t="-17" b="-17"/>
            </a:stretch>
          </a:blipFill>
        </p:spPr>
      </p:sp>
    </p:spTree>
    <p:extLst>
      <p:ext uri="{BB962C8B-B14F-4D97-AF65-F5344CB8AC3E}">
        <p14:creationId xmlns:p14="http://schemas.microsoft.com/office/powerpoint/2010/main" val="3817165841"/>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taticPath"/>
          <p:cNvSpPr/>
          <p:nvPr/>
        </p:nvSpPr>
        <p:spPr>
          <a:xfrm>
            <a:off x="3852720" y="169560"/>
            <a:ext cx="3157200" cy="3157200"/>
          </a:xfrm>
          <a:prstGeom prst="ellipse">
            <a:avLst/>
          </a:prstGeom>
          <a:solidFill>
            <a:srgbClr val="000000">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6" name="StaticPath"/>
          <p:cNvSpPr/>
          <p:nvPr/>
        </p:nvSpPr>
        <p:spPr>
          <a:xfrm>
            <a:off x="3906720" y="-1913040"/>
            <a:ext cx="2428560" cy="2428560"/>
          </a:xfrm>
          <a:prstGeom prst="ellipse">
            <a:avLst/>
          </a:prstGeom>
          <a:noFill/>
          <a:ln w="423333">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7" name="Title"/>
          <p:cNvSpPr/>
          <p:nvPr/>
        </p:nvSpPr>
        <p:spPr>
          <a:xfrm>
            <a:off x="4304160" y="1697760"/>
            <a:ext cx="2302560" cy="277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2340" b="1" strike="noStrike" spc="-1">
                <a:solidFill>
                  <a:srgbClr val="333333"/>
                </a:solidFill>
                <a:latin typeface="OpenSans-Bold"/>
                <a:ea typeface="OpenSans-Bold"/>
              </a:rPr>
              <a:t>Overview of the Presentation</a:t>
            </a:r>
            <a:endParaRPr lang="en-US" sz="2340" b="0" strike="noStrike" spc="-1">
              <a:solidFill>
                <a:srgbClr val="000000"/>
              </a:solidFill>
              <a:latin typeface="Arial"/>
            </a:endParaRPr>
          </a:p>
        </p:txBody>
      </p:sp>
      <p:sp>
        <p:nvSpPr>
          <p:cNvPr id="18" name="Bullet circle 1"/>
          <p:cNvSpPr/>
          <p:nvPr/>
        </p:nvSpPr>
        <p:spPr>
          <a:xfrm>
            <a:off x="347760" y="857160"/>
            <a:ext cx="474120" cy="4741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9" name="Bullet index 1"/>
          <p:cNvSpPr/>
          <p:nvPr/>
        </p:nvSpPr>
        <p:spPr>
          <a:xfrm>
            <a:off x="879480" y="966960"/>
            <a:ext cx="475200" cy="2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490" b="1" strike="noStrike" spc="-1">
                <a:solidFill>
                  <a:srgbClr val="333333"/>
                </a:solidFill>
                <a:latin typeface="Prompt-Bold"/>
                <a:ea typeface="Prompt-Bold"/>
              </a:rPr>
              <a:t>01</a:t>
            </a:r>
            <a:endParaRPr lang="en-US" sz="1490" b="0" strike="noStrike" spc="-1">
              <a:solidFill>
                <a:srgbClr val="000000"/>
              </a:solidFill>
              <a:latin typeface="Arial"/>
            </a:endParaRPr>
          </a:p>
        </p:txBody>
      </p:sp>
      <p:sp>
        <p:nvSpPr>
          <p:cNvPr id="20" name="Bullet text 1"/>
          <p:cNvSpPr/>
          <p:nvPr/>
        </p:nvSpPr>
        <p:spPr>
          <a:xfrm>
            <a:off x="1388160" y="966960"/>
            <a:ext cx="2525040" cy="24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40" b="0" strike="noStrike" spc="-1">
                <a:solidFill>
                  <a:srgbClr val="333333"/>
                </a:solidFill>
                <a:latin typeface="OpenSans-Regular"/>
                <a:ea typeface="OpenSans-Regular"/>
              </a:rPr>
              <a:t>What is a Loadable Kernel Module (LKM)?</a:t>
            </a:r>
            <a:endParaRPr lang="en-US" sz="1340" b="0" strike="noStrike" spc="-1">
              <a:solidFill>
                <a:srgbClr val="000000"/>
              </a:solidFill>
              <a:latin typeface="Arial"/>
            </a:endParaRPr>
          </a:p>
        </p:txBody>
      </p:sp>
      <p:sp>
        <p:nvSpPr>
          <p:cNvPr id="21" name="Bullet circle 2"/>
          <p:cNvSpPr/>
          <p:nvPr/>
        </p:nvSpPr>
        <p:spPr>
          <a:xfrm>
            <a:off x="347760" y="1619280"/>
            <a:ext cx="474120" cy="4741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22" name="Bullet index 2"/>
          <p:cNvSpPr/>
          <p:nvPr/>
        </p:nvSpPr>
        <p:spPr>
          <a:xfrm>
            <a:off x="879480" y="1728720"/>
            <a:ext cx="475200" cy="2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490" b="1" strike="noStrike" spc="-1">
                <a:solidFill>
                  <a:srgbClr val="333333"/>
                </a:solidFill>
                <a:latin typeface="Prompt-Bold"/>
                <a:ea typeface="Prompt-Bold"/>
              </a:rPr>
              <a:t>02</a:t>
            </a:r>
            <a:endParaRPr lang="en-US" sz="1490" b="0" strike="noStrike" spc="-1">
              <a:solidFill>
                <a:srgbClr val="000000"/>
              </a:solidFill>
              <a:latin typeface="Arial"/>
            </a:endParaRPr>
          </a:p>
        </p:txBody>
      </p:sp>
      <p:sp>
        <p:nvSpPr>
          <p:cNvPr id="23" name="Bullet text 2"/>
          <p:cNvSpPr/>
          <p:nvPr/>
        </p:nvSpPr>
        <p:spPr>
          <a:xfrm>
            <a:off x="1388160" y="1728720"/>
            <a:ext cx="2525040" cy="24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40" b="0" strike="noStrike" spc="-1">
                <a:solidFill>
                  <a:srgbClr val="333333"/>
                </a:solidFill>
                <a:latin typeface="OpenSans-Regular"/>
                <a:ea typeface="OpenSans-Regular"/>
              </a:rPr>
              <a:t>The Security Problem We Aim to Solve</a:t>
            </a:r>
            <a:endParaRPr lang="en-US" sz="1340" b="0" strike="noStrike" spc="-1">
              <a:solidFill>
                <a:srgbClr val="000000"/>
              </a:solidFill>
              <a:latin typeface="Arial"/>
            </a:endParaRPr>
          </a:p>
        </p:txBody>
      </p:sp>
      <p:sp>
        <p:nvSpPr>
          <p:cNvPr id="24" name="Bullet circle 3"/>
          <p:cNvSpPr/>
          <p:nvPr/>
        </p:nvSpPr>
        <p:spPr>
          <a:xfrm>
            <a:off x="347760" y="2381400"/>
            <a:ext cx="474120" cy="4741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25" name="Bullet index 3"/>
          <p:cNvSpPr/>
          <p:nvPr/>
        </p:nvSpPr>
        <p:spPr>
          <a:xfrm>
            <a:off x="879480" y="2490840"/>
            <a:ext cx="475200" cy="2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490" b="1" strike="noStrike" spc="-1">
                <a:solidFill>
                  <a:srgbClr val="333333"/>
                </a:solidFill>
                <a:latin typeface="Prompt-Bold"/>
                <a:ea typeface="Prompt-Bold"/>
              </a:rPr>
              <a:t>03</a:t>
            </a:r>
            <a:endParaRPr lang="en-US" sz="1490" b="0" strike="noStrike" spc="-1">
              <a:solidFill>
                <a:srgbClr val="000000"/>
              </a:solidFill>
              <a:latin typeface="Arial"/>
            </a:endParaRPr>
          </a:p>
        </p:txBody>
      </p:sp>
      <p:sp>
        <p:nvSpPr>
          <p:cNvPr id="26" name="Bullet text 3"/>
          <p:cNvSpPr/>
          <p:nvPr/>
        </p:nvSpPr>
        <p:spPr>
          <a:xfrm>
            <a:off x="1388160" y="2490840"/>
            <a:ext cx="2525040" cy="24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40" b="0" strike="noStrike" spc="-1">
                <a:solidFill>
                  <a:srgbClr val="333333"/>
                </a:solidFill>
                <a:latin typeface="OpenSans-Regular"/>
                <a:ea typeface="OpenSans-Regular"/>
              </a:rPr>
              <a:t>execve &amp; Process Launch Control</a:t>
            </a:r>
            <a:endParaRPr lang="en-US" sz="1340" b="0" strike="noStrike" spc="-1">
              <a:solidFill>
                <a:srgbClr val="000000"/>
              </a:solidFill>
              <a:latin typeface="Arial"/>
            </a:endParaRPr>
          </a:p>
        </p:txBody>
      </p:sp>
      <p:sp>
        <p:nvSpPr>
          <p:cNvPr id="27" name="Bullet circle 4"/>
          <p:cNvSpPr/>
          <p:nvPr/>
        </p:nvSpPr>
        <p:spPr>
          <a:xfrm>
            <a:off x="347760" y="3143160"/>
            <a:ext cx="474120" cy="4741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28" name="Bullet index 4"/>
          <p:cNvSpPr/>
          <p:nvPr/>
        </p:nvSpPr>
        <p:spPr>
          <a:xfrm>
            <a:off x="879480" y="3252960"/>
            <a:ext cx="475200" cy="2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490" b="1" strike="noStrike" spc="-1">
                <a:solidFill>
                  <a:srgbClr val="333333"/>
                </a:solidFill>
                <a:latin typeface="Prompt-Bold"/>
                <a:ea typeface="Prompt-Bold"/>
              </a:rPr>
              <a:t>04</a:t>
            </a:r>
            <a:endParaRPr lang="en-US" sz="1490" b="0" strike="noStrike" spc="-1">
              <a:solidFill>
                <a:srgbClr val="000000"/>
              </a:solidFill>
              <a:latin typeface="Arial"/>
            </a:endParaRPr>
          </a:p>
        </p:txBody>
      </p:sp>
      <p:sp>
        <p:nvSpPr>
          <p:cNvPr id="29" name="Bullet text 4"/>
          <p:cNvSpPr/>
          <p:nvPr/>
        </p:nvSpPr>
        <p:spPr>
          <a:xfrm>
            <a:off x="1388160" y="3252960"/>
            <a:ext cx="2525040" cy="24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40" b="0" strike="noStrike" spc="-1">
                <a:solidFill>
                  <a:srgbClr val="333333"/>
                </a:solidFill>
                <a:latin typeface="OpenSans-Regular"/>
                <a:ea typeface="OpenSans-Regular"/>
              </a:rPr>
              <a:t>Using ftrace for Function Hooking</a:t>
            </a:r>
            <a:endParaRPr lang="en-US" sz="1340" b="0" strike="noStrike" spc="-1">
              <a:solidFill>
                <a:srgbClr val="000000"/>
              </a:solidFill>
              <a:latin typeface="Arial"/>
            </a:endParaRPr>
          </a:p>
        </p:txBody>
      </p:sp>
      <p:sp>
        <p:nvSpPr>
          <p:cNvPr id="30" name="Bullet circle 5"/>
          <p:cNvSpPr/>
          <p:nvPr/>
        </p:nvSpPr>
        <p:spPr>
          <a:xfrm>
            <a:off x="347760" y="3905280"/>
            <a:ext cx="474120" cy="474120"/>
          </a:xfrm>
          <a:prstGeom prst="ellipse">
            <a:avLst/>
          </a:prstGeom>
          <a:solidFill>
            <a:schemeClr val="accent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31" name="Bullet index 5"/>
          <p:cNvSpPr/>
          <p:nvPr/>
        </p:nvSpPr>
        <p:spPr>
          <a:xfrm>
            <a:off x="879480" y="4014720"/>
            <a:ext cx="475200" cy="24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490" b="1" strike="noStrike" spc="-1">
                <a:solidFill>
                  <a:srgbClr val="333333"/>
                </a:solidFill>
                <a:latin typeface="Prompt-Bold"/>
                <a:ea typeface="Prompt-Bold"/>
              </a:rPr>
              <a:t>05</a:t>
            </a:r>
            <a:endParaRPr lang="en-US" sz="1490" b="0" strike="noStrike" spc="-1">
              <a:solidFill>
                <a:srgbClr val="000000"/>
              </a:solidFill>
              <a:latin typeface="Arial"/>
            </a:endParaRPr>
          </a:p>
        </p:txBody>
      </p:sp>
      <p:sp>
        <p:nvSpPr>
          <p:cNvPr id="32" name="Bullet text 5"/>
          <p:cNvSpPr/>
          <p:nvPr/>
        </p:nvSpPr>
        <p:spPr>
          <a:xfrm>
            <a:off x="1388160" y="4014720"/>
            <a:ext cx="2525040" cy="24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40" b="0" strike="noStrike" spc="-1">
                <a:solidFill>
                  <a:srgbClr val="333333"/>
                </a:solidFill>
                <a:latin typeface="OpenSans-Regular"/>
                <a:ea typeface="OpenSans-Regular"/>
              </a:rPr>
              <a:t>Demonstration and Results</a:t>
            </a:r>
            <a:endParaRPr lang="en-US" sz="1340" b="0" strike="noStrike" spc="-1">
              <a:solidFill>
                <a:srgbClr val="000000"/>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taticPath"/>
          <p:cNvSpPr/>
          <p:nvPr/>
        </p:nvSpPr>
        <p:spPr>
          <a:xfrm>
            <a:off x="714384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34"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660" b="1" strike="noStrike" spc="-1">
                <a:solidFill>
                  <a:srgbClr val="333333"/>
                </a:solidFill>
                <a:latin typeface="OpenSans-Bold"/>
                <a:ea typeface="OpenSans-Bold"/>
              </a:rPr>
              <a:t>What is a Loadable Kernel Module (LKM)?</a:t>
            </a:r>
            <a:endParaRPr lang="en-US" sz="1660" b="0" strike="noStrike" spc="-1">
              <a:solidFill>
                <a:srgbClr val="000000"/>
              </a:solidFill>
              <a:latin typeface="Arial"/>
            </a:endParaRPr>
          </a:p>
        </p:txBody>
      </p:sp>
      <p:sp>
        <p:nvSpPr>
          <p:cNvPr id="35" name="Subtitle 1"/>
          <p:cNvSpPr/>
          <p:nvPr/>
        </p:nvSpPr>
        <p:spPr>
          <a:xfrm>
            <a:off x="714240" y="1190520"/>
            <a:ext cx="5238360" cy="122078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90" b="1" u="sng" strike="noStrike" spc="-1" dirty="0">
                <a:solidFill>
                  <a:srgbClr val="000000"/>
                </a:solidFill>
                <a:latin typeface="OpenSans-Bold"/>
                <a:ea typeface="OpenSans-Bold"/>
              </a:rPr>
              <a:t>Definition</a:t>
            </a:r>
            <a:endParaRPr lang="en-US" sz="1490" b="0" u="sng" strike="noStrike" spc="-1" dirty="0">
              <a:solidFill>
                <a:srgbClr val="000000"/>
              </a:solidFill>
              <a:latin typeface="Arial"/>
            </a:endParaRPr>
          </a:p>
        </p:txBody>
      </p:sp>
      <p:sp>
        <p:nvSpPr>
          <p:cNvPr id="36" name="Paragraph 1"/>
          <p:cNvSpPr/>
          <p:nvPr/>
        </p:nvSpPr>
        <p:spPr>
          <a:xfrm>
            <a:off x="714240" y="157176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230" b="0" strike="noStrike" spc="-1">
                <a:solidFill>
                  <a:srgbClr val="000000"/>
                </a:solidFill>
                <a:latin typeface="OpenSans-Regular"/>
                <a:ea typeface="OpenSans-Regular"/>
              </a:rPr>
              <a:t>A Loadable Kernel Module (LKM) is a piece of code that can be loaded into the kernel at runtime, extending its functionality without rebooting the system.</a:t>
            </a:r>
            <a:endParaRPr lang="en-US" sz="1230" b="0" strike="noStrike" spc="-1">
              <a:solidFill>
                <a:srgbClr val="000000"/>
              </a:solidFill>
              <a:latin typeface="Arial"/>
            </a:endParaRPr>
          </a:p>
        </p:txBody>
      </p:sp>
      <p:sp>
        <p:nvSpPr>
          <p:cNvPr id="37" name="Subtitle 2"/>
          <p:cNvSpPr/>
          <p:nvPr/>
        </p:nvSpPr>
        <p:spPr>
          <a:xfrm>
            <a:off x="714240" y="219096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90" b="1" u="sng" strike="noStrike" spc="-1" dirty="0">
                <a:solidFill>
                  <a:srgbClr val="000000"/>
                </a:solidFill>
                <a:latin typeface="OpenSans-Bold"/>
                <a:ea typeface="OpenSans-Bold"/>
              </a:rPr>
              <a:t>Use Cases</a:t>
            </a:r>
            <a:endParaRPr lang="en-US" sz="1490" b="0" u="sng" strike="noStrike" spc="-1" dirty="0">
              <a:solidFill>
                <a:srgbClr val="000000"/>
              </a:solidFill>
              <a:latin typeface="Arial"/>
            </a:endParaRPr>
          </a:p>
        </p:txBody>
      </p:sp>
      <p:sp>
        <p:nvSpPr>
          <p:cNvPr id="38" name="Paragraph 2"/>
          <p:cNvSpPr/>
          <p:nvPr/>
        </p:nvSpPr>
        <p:spPr>
          <a:xfrm>
            <a:off x="741240" y="266724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230" b="0" strike="noStrike" spc="-1" dirty="0">
                <a:solidFill>
                  <a:srgbClr val="000000"/>
                </a:solidFill>
                <a:latin typeface="OpenSans-Regular"/>
                <a:ea typeface="OpenSans-Regular"/>
                <a:cs typeface="Times New Roman" panose="02020603050405020304" pitchFamily="18" charset="0"/>
              </a:rPr>
              <a:t>LKMs are commonly used for adding device drivers, system call extensions, or for monitoring and security purposes in Linux systems.</a:t>
            </a:r>
            <a:endParaRPr lang="en-US" sz="1230" b="0" strike="noStrike" spc="-1" dirty="0">
              <a:solidFill>
                <a:srgbClr val="000000"/>
              </a:solidFill>
              <a:latin typeface="OpenSans-Regular"/>
              <a:cs typeface="Times New Roman" panose="02020603050405020304" pitchFamily="18" charset="0"/>
            </a:endParaRPr>
          </a:p>
        </p:txBody>
      </p:sp>
      <p:sp>
        <p:nvSpPr>
          <p:cNvPr id="39" name="Subtitle 3"/>
          <p:cNvSpPr/>
          <p:nvPr/>
        </p:nvSpPr>
        <p:spPr>
          <a:xfrm>
            <a:off x="714240" y="3142080"/>
            <a:ext cx="5238360" cy="1690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90" b="1" u="sng" strike="noStrike" spc="-1" dirty="0">
                <a:solidFill>
                  <a:srgbClr val="000000"/>
                </a:solidFill>
                <a:latin typeface="OpenSans-Bold"/>
                <a:ea typeface="OpenSans-Bold"/>
              </a:rPr>
              <a:t>Why It Matters Here</a:t>
            </a:r>
            <a:endParaRPr lang="en-US" sz="1490" b="0" u="sng" strike="noStrike" spc="-1" dirty="0">
              <a:solidFill>
                <a:srgbClr val="000000"/>
              </a:solidFill>
              <a:latin typeface="Arial"/>
            </a:endParaRPr>
          </a:p>
        </p:txBody>
      </p:sp>
      <p:sp>
        <p:nvSpPr>
          <p:cNvPr id="40" name="Paragraph 3"/>
          <p:cNvSpPr/>
          <p:nvPr/>
        </p:nvSpPr>
        <p:spPr>
          <a:xfrm>
            <a:off x="714240" y="3761280"/>
            <a:ext cx="5238360" cy="1327296"/>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endParaRPr lang="en-GB" sz="1400" dirty="0" smtClean="0"/>
          </a:p>
          <a:p>
            <a:pPr>
              <a:tabLst>
                <a:tab pos="0" algn="l"/>
              </a:tabLst>
            </a:pPr>
            <a:endParaRPr lang="en-GB" sz="1400" dirty="0"/>
          </a:p>
          <a:p>
            <a:pPr>
              <a:tabLst>
                <a:tab pos="0" algn="l"/>
              </a:tabLst>
            </a:pPr>
            <a:r>
              <a:rPr lang="en-GB" sz="1400" dirty="0" smtClean="0"/>
              <a:t>Our project uses a special kernel module (called an LKM) to keep an eye on important system functions. It helps block or allow programs based on rules we set, so that only trusted programs can run. This helps protect the system from harmful or unauthorized software.</a:t>
            </a:r>
            <a:endParaRPr lang="en-US" sz="1230" b="0" strike="noStrike" spc="-1" dirty="0">
              <a:solidFill>
                <a:srgbClr val="000000"/>
              </a:solidFill>
              <a:latin typeface="Arial"/>
            </a:endParaRPr>
          </a:p>
        </p:txBody>
      </p:sp>
      <p:sp>
        <p:nvSpPr>
          <p:cNvPr id="41"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42"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2" name="Freeform 6" descr="preencoded.png"/>
          <p:cNvSpPr/>
          <p:nvPr/>
        </p:nvSpPr>
        <p:spPr>
          <a:xfrm>
            <a:off x="7143840" y="928440"/>
            <a:ext cx="1999800" cy="316728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760" b="1" strike="noStrike" spc="-1">
                <a:solidFill>
                  <a:srgbClr val="333333"/>
                </a:solidFill>
                <a:latin typeface="OpenSans-Bold"/>
                <a:ea typeface="OpenSans-Bold"/>
              </a:rPr>
              <a:t>The Security Problem We Are Solving</a:t>
            </a:r>
            <a:endParaRPr lang="en-US" sz="1760" b="0" strike="noStrike" spc="-1">
              <a:solidFill>
                <a:srgbClr val="000000"/>
              </a:solidFill>
              <a:latin typeface="Arial"/>
            </a:endParaRPr>
          </a:p>
        </p:txBody>
      </p:sp>
      <p:sp>
        <p:nvSpPr>
          <p:cNvPr id="45" name="Subtitle 1"/>
          <p:cNvSpPr/>
          <p:nvPr/>
        </p:nvSpPr>
        <p:spPr>
          <a:xfrm>
            <a:off x="714240" y="1190520"/>
            <a:ext cx="5238360" cy="84554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40" b="1" u="sng" strike="noStrike" spc="-1" dirty="0">
                <a:solidFill>
                  <a:srgbClr val="000000"/>
                </a:solidFill>
                <a:latin typeface="OpenSans-Bold"/>
                <a:ea typeface="OpenSans-Bold"/>
              </a:rPr>
              <a:t>Risky Program Access</a:t>
            </a:r>
            <a:endParaRPr lang="en-US" sz="1440" b="0" u="sng" strike="noStrike" spc="-1" dirty="0">
              <a:solidFill>
                <a:srgbClr val="000000"/>
              </a:solidFill>
              <a:latin typeface="Arial"/>
            </a:endParaRPr>
          </a:p>
        </p:txBody>
      </p:sp>
      <p:sp>
        <p:nvSpPr>
          <p:cNvPr id="46" name="Paragraph 1"/>
          <p:cNvSpPr/>
          <p:nvPr/>
        </p:nvSpPr>
        <p:spPr>
          <a:xfrm>
            <a:off x="714240" y="1571760"/>
            <a:ext cx="5238360" cy="94156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10" b="0" strike="noStrike" spc="-1" dirty="0">
                <a:solidFill>
                  <a:srgbClr val="000000"/>
                </a:solidFill>
                <a:latin typeface="OpenSans-Regular"/>
                <a:ea typeface="OpenSans-Regular"/>
              </a:rPr>
              <a:t>In Linux, non-root users can launch powerful or dangerous binaries that may compromise system integrity or privacy.</a:t>
            </a:r>
            <a:endParaRPr lang="en-US" sz="1310" b="0" strike="noStrike" spc="-1" dirty="0">
              <a:solidFill>
                <a:srgbClr val="000000"/>
              </a:solidFill>
              <a:latin typeface="Arial"/>
            </a:endParaRPr>
          </a:p>
        </p:txBody>
      </p:sp>
      <p:sp>
        <p:nvSpPr>
          <p:cNvPr id="47" name="Subtitle 2"/>
          <p:cNvSpPr/>
          <p:nvPr/>
        </p:nvSpPr>
        <p:spPr>
          <a:xfrm>
            <a:off x="714240" y="2523960"/>
            <a:ext cx="5238360" cy="51051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40" b="1" u="sng" strike="noStrike" spc="-1" dirty="0">
                <a:solidFill>
                  <a:srgbClr val="000000"/>
                </a:solidFill>
                <a:latin typeface="OpenSans-Bold"/>
                <a:ea typeface="OpenSans-Bold"/>
              </a:rPr>
              <a:t>Insufficient Controls</a:t>
            </a:r>
            <a:endParaRPr lang="en-US" sz="1440" b="0" u="sng" strike="noStrike" spc="-1" dirty="0">
              <a:solidFill>
                <a:srgbClr val="000000"/>
              </a:solidFill>
              <a:latin typeface="Arial"/>
            </a:endParaRPr>
          </a:p>
        </p:txBody>
      </p:sp>
      <p:sp>
        <p:nvSpPr>
          <p:cNvPr id="48" name="Paragraph 2"/>
          <p:cNvSpPr/>
          <p:nvPr/>
        </p:nvSpPr>
        <p:spPr>
          <a:xfrm>
            <a:off x="664020" y="2910960"/>
            <a:ext cx="5238360" cy="766569"/>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230" dirty="0" smtClean="0">
                <a:latin typeface="OpenSans-Regular"/>
              </a:rPr>
              <a:t>Regular permission settings and tools like </a:t>
            </a:r>
            <a:r>
              <a:rPr lang="en-GB" sz="1230" dirty="0" err="1" smtClean="0">
                <a:latin typeface="OpenSans-Regular"/>
              </a:rPr>
              <a:t>AppArmor</a:t>
            </a:r>
            <a:r>
              <a:rPr lang="en-GB" sz="1230" dirty="0" smtClean="0">
                <a:latin typeface="OpenSans-Regular"/>
              </a:rPr>
              <a:t> or </a:t>
            </a:r>
            <a:r>
              <a:rPr lang="en-GB" sz="1230" dirty="0" err="1" smtClean="0">
                <a:latin typeface="OpenSans-Regular"/>
              </a:rPr>
              <a:t>SELinux</a:t>
            </a:r>
            <a:r>
              <a:rPr lang="en-GB" sz="1230" dirty="0" smtClean="0">
                <a:latin typeface="OpenSans-Regular"/>
              </a:rPr>
              <a:t> can sometimes be set up incorrectly or bypassed, which can leave the system open to attacks.</a:t>
            </a:r>
            <a:endParaRPr lang="en-US" sz="1230" b="0" strike="noStrike" spc="-1" dirty="0">
              <a:solidFill>
                <a:srgbClr val="000000"/>
              </a:solidFill>
              <a:latin typeface="OpenSans-Regular"/>
            </a:endParaRPr>
          </a:p>
        </p:txBody>
      </p:sp>
      <p:sp>
        <p:nvSpPr>
          <p:cNvPr id="49" name="Subtitle 3"/>
          <p:cNvSpPr/>
          <p:nvPr/>
        </p:nvSpPr>
        <p:spPr>
          <a:xfrm>
            <a:off x="714240" y="3125784"/>
            <a:ext cx="5238360" cy="169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40" b="1" u="sng" strike="noStrike" spc="-1" dirty="0">
                <a:solidFill>
                  <a:srgbClr val="000000"/>
                </a:solidFill>
                <a:latin typeface="OpenSans-Bold"/>
                <a:ea typeface="OpenSans-Bold"/>
              </a:rPr>
              <a:t>Our Solution</a:t>
            </a:r>
            <a:endParaRPr lang="en-US" sz="1440" b="0" u="sng" strike="noStrike" spc="-1" dirty="0">
              <a:solidFill>
                <a:srgbClr val="000000"/>
              </a:solidFill>
              <a:latin typeface="Arial"/>
            </a:endParaRPr>
          </a:p>
        </p:txBody>
      </p:sp>
      <p:sp>
        <p:nvSpPr>
          <p:cNvPr id="50" name="Paragraph 3"/>
          <p:cNvSpPr/>
          <p:nvPr/>
        </p:nvSpPr>
        <p:spPr>
          <a:xfrm>
            <a:off x="714240" y="400068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310" b="0" strike="noStrike" spc="-1" dirty="0">
              <a:solidFill>
                <a:srgbClr val="000000"/>
              </a:solidFill>
              <a:latin typeface="Arial"/>
            </a:endParaRPr>
          </a:p>
        </p:txBody>
      </p:sp>
      <p:sp>
        <p:nvSpPr>
          <p:cNvPr id="51"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52"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4" name="TextBox 3"/>
          <p:cNvSpPr txBox="1"/>
          <p:nvPr/>
        </p:nvSpPr>
        <p:spPr>
          <a:xfrm>
            <a:off x="714240" y="4170548"/>
            <a:ext cx="5137920" cy="660181"/>
          </a:xfrm>
          <a:prstGeom prst="rect">
            <a:avLst/>
          </a:prstGeom>
          <a:noFill/>
        </p:spPr>
        <p:txBody>
          <a:bodyPr wrap="square" rtlCol="0">
            <a:spAutoFit/>
          </a:bodyPr>
          <a:lstStyle/>
          <a:p>
            <a:r>
              <a:rPr lang="en-GB" sz="1230" dirty="0" smtClean="0">
                <a:latin typeface="OpenSans-Regular"/>
              </a:rPr>
              <a:t>We use LKM that watches for program execution requests (called </a:t>
            </a:r>
            <a:r>
              <a:rPr lang="en-GB" sz="1230" dirty="0" err="1" smtClean="0">
                <a:latin typeface="OpenSans-Regular"/>
              </a:rPr>
              <a:t>execv</a:t>
            </a:r>
            <a:r>
              <a:rPr lang="en-GB" sz="1230" dirty="0" smtClean="0">
                <a:latin typeface="OpenSans-Regular"/>
              </a:rPr>
              <a:t> calls). It blocks dangerous programs </a:t>
            </a:r>
            <a:r>
              <a:rPr lang="en-GB" sz="1230" dirty="0" err="1" smtClean="0">
                <a:latin typeface="OpenSans-Regular"/>
              </a:rPr>
              <a:t>fromrunning</a:t>
            </a:r>
            <a:r>
              <a:rPr lang="en-GB" sz="1230" dirty="0" smtClean="0">
                <a:latin typeface="OpenSans-Regular"/>
              </a:rPr>
              <a:t> for normal users but lets the root user run them after the module is installed.</a:t>
            </a:r>
            <a:endParaRPr lang="en-GB" sz="1230" dirty="0">
              <a:latin typeface="OpenSans-Regular"/>
            </a:endParaRPr>
          </a:p>
        </p:txBody>
      </p:sp>
      <p:sp>
        <p:nvSpPr>
          <p:cNvPr id="17" name="StaticPath"/>
          <p:cNvSpPr/>
          <p:nvPr/>
        </p:nvSpPr>
        <p:spPr>
          <a:xfrm>
            <a:off x="714420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8" name="Freeform 5" descr="preencoded.png"/>
          <p:cNvSpPr/>
          <p:nvPr/>
        </p:nvSpPr>
        <p:spPr>
          <a:xfrm>
            <a:off x="7144200" y="928440"/>
            <a:ext cx="1999800" cy="3242108"/>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taticPath"/>
          <p:cNvSpPr/>
          <p:nvPr/>
        </p:nvSpPr>
        <p:spPr>
          <a:xfrm>
            <a:off x="7143840" y="0"/>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54"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a:solidFill>
                  <a:srgbClr val="333333"/>
                </a:solidFill>
                <a:latin typeface="OpenSans-Bold"/>
                <a:ea typeface="OpenSans-Bold"/>
              </a:rPr>
              <a:t>How execve is Involved</a:t>
            </a:r>
            <a:endParaRPr lang="en-US" sz="1900" b="0" strike="noStrike" spc="-1">
              <a:solidFill>
                <a:srgbClr val="000000"/>
              </a:solidFill>
              <a:latin typeface="Arial"/>
            </a:endParaRPr>
          </a:p>
        </p:txBody>
      </p:sp>
      <p:sp>
        <p:nvSpPr>
          <p:cNvPr id="55" name="Subtitle 1"/>
          <p:cNvSpPr/>
          <p:nvPr/>
        </p:nvSpPr>
        <p:spPr>
          <a:xfrm>
            <a:off x="714240" y="1190520"/>
            <a:ext cx="5238360" cy="714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90" b="1" u="sng" strike="noStrike" spc="-1" dirty="0">
                <a:solidFill>
                  <a:srgbClr val="000000"/>
                </a:solidFill>
                <a:latin typeface="OpenSans-Bold"/>
                <a:ea typeface="OpenSans-Bold"/>
              </a:rPr>
              <a:t>Understanding </a:t>
            </a:r>
            <a:r>
              <a:rPr lang="en-US" sz="1390" b="1" u="sng" strike="noStrike" spc="-1" dirty="0" err="1">
                <a:solidFill>
                  <a:srgbClr val="000000"/>
                </a:solidFill>
                <a:latin typeface="OpenSans-Bold"/>
                <a:ea typeface="OpenSans-Bold"/>
              </a:rPr>
              <a:t>execve</a:t>
            </a:r>
            <a:endParaRPr lang="en-US" sz="1390" b="0" u="sng" strike="noStrike" spc="-1" dirty="0">
              <a:solidFill>
                <a:srgbClr val="000000"/>
              </a:solidFill>
              <a:latin typeface="Arial"/>
            </a:endParaRPr>
          </a:p>
        </p:txBody>
      </p:sp>
      <p:sp>
        <p:nvSpPr>
          <p:cNvPr id="56" name="Paragraph 1"/>
          <p:cNvSpPr/>
          <p:nvPr/>
        </p:nvSpPr>
        <p:spPr>
          <a:xfrm>
            <a:off x="714240" y="1571760"/>
            <a:ext cx="5238360" cy="1171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endParaRPr lang="en-US" sz="1200" b="0" strike="noStrike" spc="-1" dirty="0">
              <a:solidFill>
                <a:srgbClr val="000000"/>
              </a:solidFill>
              <a:latin typeface="Arial"/>
            </a:endParaRPr>
          </a:p>
        </p:txBody>
      </p:sp>
      <p:sp>
        <p:nvSpPr>
          <p:cNvPr id="57" name="Subtitle 2"/>
          <p:cNvSpPr/>
          <p:nvPr/>
        </p:nvSpPr>
        <p:spPr>
          <a:xfrm>
            <a:off x="714240" y="2523960"/>
            <a:ext cx="5238360" cy="75386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90" b="1" u="sng" strike="noStrike" spc="-1" dirty="0" err="1">
                <a:solidFill>
                  <a:srgbClr val="000000"/>
                </a:solidFill>
                <a:latin typeface="OpenSans-Bold"/>
                <a:ea typeface="OpenSans-Bold"/>
              </a:rPr>
              <a:t>execve’s</a:t>
            </a:r>
            <a:r>
              <a:rPr lang="en-US" sz="1390" b="1" u="sng" strike="noStrike" spc="-1" dirty="0">
                <a:solidFill>
                  <a:srgbClr val="000000"/>
                </a:solidFill>
                <a:latin typeface="OpenSans-Bold"/>
                <a:ea typeface="OpenSans-Bold"/>
              </a:rPr>
              <a:t> Role in Our System</a:t>
            </a:r>
            <a:endParaRPr lang="en-US" sz="1390" b="0" u="sng" strike="noStrike" spc="-1" dirty="0">
              <a:solidFill>
                <a:srgbClr val="000000"/>
              </a:solidFill>
              <a:latin typeface="Arial"/>
            </a:endParaRPr>
          </a:p>
        </p:txBody>
      </p:sp>
      <p:sp>
        <p:nvSpPr>
          <p:cNvPr id="59" name="Subtitle 3"/>
          <p:cNvSpPr/>
          <p:nvPr/>
        </p:nvSpPr>
        <p:spPr>
          <a:xfrm>
            <a:off x="714240" y="3619440"/>
            <a:ext cx="5238360" cy="96475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390" b="1" u="sng" strike="noStrike" spc="-1" dirty="0">
                <a:solidFill>
                  <a:srgbClr val="000000"/>
                </a:solidFill>
                <a:latin typeface="OpenSans-Bold"/>
                <a:ea typeface="OpenSans-Bold"/>
              </a:rPr>
              <a:t>Custom Behavior</a:t>
            </a:r>
            <a:endParaRPr lang="en-US" sz="1390" b="0" u="sng" strike="noStrike" spc="-1" dirty="0">
              <a:solidFill>
                <a:srgbClr val="000000"/>
              </a:solidFill>
              <a:latin typeface="Arial"/>
            </a:endParaRPr>
          </a:p>
        </p:txBody>
      </p:sp>
      <p:sp>
        <p:nvSpPr>
          <p:cNvPr id="61"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62"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 name="Rectangle 2"/>
          <p:cNvSpPr>
            <a:spLocks noChangeArrowheads="1"/>
          </p:cNvSpPr>
          <p:nvPr/>
        </p:nvSpPr>
        <p:spPr bwMode="auto">
          <a:xfrm>
            <a:off x="768240" y="1779496"/>
            <a:ext cx="5379456"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err="1" smtClean="0">
                <a:ln>
                  <a:noFill/>
                </a:ln>
                <a:solidFill>
                  <a:schemeClr val="tx1"/>
                </a:solidFill>
                <a:effectLst/>
                <a:latin typeface="OpenSans-Regular"/>
              </a:rPr>
              <a:t>execve</a:t>
            </a:r>
            <a:r>
              <a:rPr kumimoji="0" lang="en-US" altLang="en-US" sz="1400" b="0" i="0" u="none" strike="noStrike" cap="none" normalizeH="0" baseline="0" dirty="0" smtClean="0">
                <a:ln>
                  <a:noFill/>
                </a:ln>
                <a:solidFill>
                  <a:schemeClr val="tx1"/>
                </a:solidFill>
                <a:effectLst/>
                <a:latin typeface="OpenSans-Regular"/>
              </a:rPr>
              <a:t> is a system call in Linux that runs a new program, replacing the current one. It takes the program's name, any input arguments, and environment settings to start it. </a:t>
            </a:r>
          </a:p>
        </p:txBody>
      </p:sp>
      <p:sp>
        <p:nvSpPr>
          <p:cNvPr id="4" name="Rectangle 3"/>
          <p:cNvSpPr>
            <a:spLocks noChangeArrowheads="1"/>
          </p:cNvSpPr>
          <p:nvPr/>
        </p:nvSpPr>
        <p:spPr bwMode="auto">
          <a:xfrm>
            <a:off x="666000" y="3264862"/>
            <a:ext cx="6347544" cy="4708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30" b="0" i="0" u="none" strike="noStrike" cap="none" normalizeH="0" baseline="0" dirty="0" smtClean="0">
                <a:ln>
                  <a:noFill/>
                </a:ln>
                <a:solidFill>
                  <a:schemeClr val="tx1"/>
                </a:solidFill>
                <a:effectLst/>
                <a:latin typeface="OpenSans-Regular"/>
              </a:rPr>
              <a:t>Our LKM uses a tool called </a:t>
            </a:r>
            <a:r>
              <a:rPr kumimoji="0" lang="en-US" altLang="en-US" sz="1230" b="0" i="0" u="none" strike="noStrike" cap="none" normalizeH="0" baseline="0" dirty="0" err="1" smtClean="0">
                <a:ln>
                  <a:noFill/>
                </a:ln>
                <a:solidFill>
                  <a:schemeClr val="tx1"/>
                </a:solidFill>
                <a:effectLst/>
                <a:latin typeface="OpenSans-Regular"/>
              </a:rPr>
              <a:t>ftrace</a:t>
            </a:r>
            <a:r>
              <a:rPr kumimoji="0" lang="en-US" altLang="en-US" sz="1230" b="0" i="0" u="none" strike="noStrike" cap="none" normalizeH="0" baseline="0" dirty="0" smtClean="0">
                <a:ln>
                  <a:noFill/>
                </a:ln>
                <a:solidFill>
                  <a:schemeClr val="tx1"/>
                </a:solidFill>
                <a:effectLst/>
                <a:latin typeface="OpenSans-Regular"/>
              </a:rPr>
              <a:t> to hook into the </a:t>
            </a:r>
            <a:r>
              <a:rPr kumimoji="0" lang="en-US" altLang="en-US" sz="1230" b="0" i="0" u="none" strike="noStrike" cap="none" normalizeH="0" baseline="0" dirty="0" err="1" smtClean="0">
                <a:ln>
                  <a:noFill/>
                </a:ln>
                <a:solidFill>
                  <a:schemeClr val="tx1"/>
                </a:solidFill>
                <a:effectLst/>
                <a:latin typeface="OpenSans-Regular"/>
              </a:rPr>
              <a:t>execve</a:t>
            </a:r>
            <a:r>
              <a:rPr kumimoji="0" lang="en-US" altLang="en-US" sz="1230" b="0" i="0" u="none" strike="noStrike" cap="none" normalizeH="0" baseline="0" dirty="0" smtClean="0">
                <a:ln>
                  <a:noFill/>
                </a:ln>
                <a:solidFill>
                  <a:schemeClr val="tx1"/>
                </a:solidFill>
                <a:effectLst/>
                <a:latin typeface="OpenSans-Regular"/>
              </a:rPr>
              <a:t> system call. It checks which program is being run and decides whether to allow it based on who the user is. </a:t>
            </a:r>
          </a:p>
        </p:txBody>
      </p:sp>
      <p:sp>
        <p:nvSpPr>
          <p:cNvPr id="5" name="Rectangle 4"/>
          <p:cNvSpPr/>
          <p:nvPr/>
        </p:nvSpPr>
        <p:spPr>
          <a:xfrm>
            <a:off x="557616" y="4261026"/>
            <a:ext cx="6964848" cy="470898"/>
          </a:xfrm>
          <a:prstGeom prst="rect">
            <a:avLst/>
          </a:prstGeom>
        </p:spPr>
        <p:txBody>
          <a:bodyPr wrap="square">
            <a:spAutoFit/>
          </a:bodyPr>
          <a:lstStyle/>
          <a:p>
            <a:r>
              <a:rPr lang="en-GB" sz="1230" dirty="0" smtClean="0">
                <a:latin typeface="OpenSans-Regular"/>
              </a:rPr>
              <a:t>We add checks that block risky programs for normal users. This gives us custom control without changing the core parts of the system directly.</a:t>
            </a:r>
            <a:endParaRPr lang="en-GB" sz="1230" dirty="0">
              <a:latin typeface="OpenSans-Regular"/>
            </a:endParaRPr>
          </a:p>
        </p:txBody>
      </p:sp>
      <p:sp>
        <p:nvSpPr>
          <p:cNvPr id="16" name="Freeform 5" descr="preencoded.png"/>
          <p:cNvSpPr/>
          <p:nvPr/>
        </p:nvSpPr>
        <p:spPr>
          <a:xfrm>
            <a:off x="7143840" y="928439"/>
            <a:ext cx="2000160" cy="3332587"/>
          </a:xfrm>
          <a:custGeom>
            <a:avLst/>
            <a:gdLst/>
            <a:ahLst/>
            <a:cxnLst/>
            <a:rect l="l" t="t" r="r" b="b"/>
            <a:pathLst>
              <a:path w="6858000" h="10287744">
                <a:moveTo>
                  <a:pt x="0" y="0"/>
                </a:moveTo>
                <a:lnTo>
                  <a:pt x="6858000" y="0"/>
                </a:lnTo>
                <a:lnTo>
                  <a:pt x="6858000" y="10287744"/>
                </a:lnTo>
                <a:lnTo>
                  <a:pt x="0" y="10287744"/>
                </a:lnTo>
                <a:lnTo>
                  <a:pt x="0" y="0"/>
                </a:lnTo>
                <a:close/>
              </a:path>
            </a:pathLst>
          </a:custGeom>
          <a:blipFill>
            <a:blip r:embed="rId3"/>
            <a:stretch>
              <a:fillRect l="-3" r="-3"/>
            </a:stretch>
          </a:blipFill>
        </p:spPr>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p:cNvSpPr/>
          <p:nvPr/>
        </p:nvSpPr>
        <p:spPr>
          <a:xfrm>
            <a:off x="2102966" y="1113244"/>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dirty="0">
                <a:solidFill>
                  <a:srgbClr val="333333"/>
                </a:solidFill>
                <a:latin typeface="OpenSans-Bold"/>
                <a:ea typeface="OpenSans-Bold"/>
              </a:rPr>
              <a:t>Using </a:t>
            </a:r>
            <a:r>
              <a:rPr lang="en-US" sz="1900" b="1" strike="noStrike" spc="-1" dirty="0" err="1">
                <a:solidFill>
                  <a:srgbClr val="333333"/>
                </a:solidFill>
                <a:latin typeface="OpenSans-Bold"/>
                <a:ea typeface="OpenSans-Bold"/>
              </a:rPr>
              <a:t>ftrace</a:t>
            </a:r>
            <a:r>
              <a:rPr lang="en-US" sz="1900" b="1" strike="noStrike" spc="-1" dirty="0">
                <a:solidFill>
                  <a:srgbClr val="333333"/>
                </a:solidFill>
                <a:latin typeface="OpenSans-Bold"/>
                <a:ea typeface="OpenSans-Bold"/>
              </a:rPr>
              <a:t> to Hook </a:t>
            </a:r>
            <a:r>
              <a:rPr lang="en-US" sz="1900" b="1" strike="noStrike" spc="-1" dirty="0" err="1">
                <a:solidFill>
                  <a:srgbClr val="333333"/>
                </a:solidFill>
                <a:latin typeface="OpenSans-Bold"/>
                <a:ea typeface="OpenSans-Bold"/>
              </a:rPr>
              <a:t>execve</a:t>
            </a:r>
            <a:endParaRPr lang="en-US" sz="1900" b="0" strike="noStrike" spc="-1" dirty="0">
              <a:solidFill>
                <a:srgbClr val="000000"/>
              </a:solidFill>
              <a:latin typeface="Arial"/>
            </a:endParaRPr>
          </a:p>
        </p:txBody>
      </p:sp>
      <p:sp>
        <p:nvSpPr>
          <p:cNvPr id="65" name="Subtitle 1"/>
          <p:cNvSpPr/>
          <p:nvPr/>
        </p:nvSpPr>
        <p:spPr>
          <a:xfrm>
            <a:off x="0" y="1332162"/>
            <a:ext cx="5238360" cy="952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a:solidFill>
                  <a:srgbClr val="000000"/>
                </a:solidFill>
                <a:latin typeface="OpenSans-Bold"/>
                <a:ea typeface="OpenSans-Bold"/>
              </a:rPr>
              <a:t>What is </a:t>
            </a:r>
            <a:r>
              <a:rPr lang="en-US" sz="1500" b="1" u="sng" strike="noStrike" spc="-1" dirty="0" err="1">
                <a:solidFill>
                  <a:srgbClr val="000000"/>
                </a:solidFill>
                <a:latin typeface="OpenSans-Bold"/>
                <a:ea typeface="OpenSans-Bold"/>
              </a:rPr>
              <a:t>ftrace</a:t>
            </a:r>
            <a:r>
              <a:rPr lang="en-US" sz="1500" b="1" strike="noStrike" spc="-1" dirty="0">
                <a:solidFill>
                  <a:srgbClr val="000000"/>
                </a:solidFill>
                <a:latin typeface="OpenSans-Bold"/>
                <a:ea typeface="OpenSans-Bold"/>
              </a:rPr>
              <a:t>?</a:t>
            </a:r>
            <a:endParaRPr lang="en-US" sz="1500" b="0" strike="noStrike" spc="-1" dirty="0">
              <a:solidFill>
                <a:srgbClr val="000000"/>
              </a:solidFill>
              <a:latin typeface="Arial"/>
            </a:endParaRPr>
          </a:p>
        </p:txBody>
      </p:sp>
      <p:sp>
        <p:nvSpPr>
          <p:cNvPr id="66" name="Paragraph 1"/>
          <p:cNvSpPr/>
          <p:nvPr/>
        </p:nvSpPr>
        <p:spPr>
          <a:xfrm>
            <a:off x="0" y="1875184"/>
            <a:ext cx="5238360" cy="107390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err="1" smtClean="0">
                <a:latin typeface="OpenSans-Regular"/>
              </a:rPr>
              <a:t>ftrace</a:t>
            </a:r>
            <a:r>
              <a:rPr lang="en-GB" sz="1400" dirty="0" smtClean="0">
                <a:latin typeface="OpenSans-Regular"/>
              </a:rPr>
              <a:t> is a powerful tool in Linux that helps track which functions are being called inside the kernel. It’s useful for checking performance, debugging, and understanding how the system works.</a:t>
            </a:r>
            <a:endParaRPr lang="en-US" sz="1280" b="0" strike="noStrike" spc="-1" dirty="0">
              <a:solidFill>
                <a:srgbClr val="000000"/>
              </a:solidFill>
              <a:latin typeface="OpenSans-Regular"/>
            </a:endParaRPr>
          </a:p>
        </p:txBody>
      </p:sp>
      <p:sp>
        <p:nvSpPr>
          <p:cNvPr id="67" name="Subtitle 2"/>
          <p:cNvSpPr/>
          <p:nvPr/>
        </p:nvSpPr>
        <p:spPr>
          <a:xfrm>
            <a:off x="2996112" y="2577663"/>
            <a:ext cx="5238360" cy="714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a:solidFill>
                  <a:srgbClr val="000000"/>
                </a:solidFill>
                <a:latin typeface="OpenSans-Bold"/>
                <a:ea typeface="OpenSans-Bold"/>
              </a:rPr>
              <a:t>How We Use It</a:t>
            </a:r>
            <a:endParaRPr lang="en-US" sz="1500" b="0" u="sng" strike="noStrike" spc="-1" dirty="0">
              <a:solidFill>
                <a:srgbClr val="000000"/>
              </a:solidFill>
              <a:latin typeface="Arial"/>
            </a:endParaRPr>
          </a:p>
        </p:txBody>
      </p:sp>
      <p:sp>
        <p:nvSpPr>
          <p:cNvPr id="69" name="Subtitle 3"/>
          <p:cNvSpPr/>
          <p:nvPr/>
        </p:nvSpPr>
        <p:spPr>
          <a:xfrm>
            <a:off x="714240" y="3619440"/>
            <a:ext cx="5238360" cy="1184208"/>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a:solidFill>
                  <a:srgbClr val="000000"/>
                </a:solidFill>
                <a:latin typeface="OpenSans-Bold"/>
                <a:ea typeface="OpenSans-Bold"/>
              </a:rPr>
              <a:t>Advantages</a:t>
            </a:r>
            <a:endParaRPr lang="en-US" sz="1500" b="0" u="sng" strike="noStrike" spc="-1" dirty="0">
              <a:solidFill>
                <a:srgbClr val="000000"/>
              </a:solidFill>
              <a:latin typeface="Arial"/>
            </a:endParaRPr>
          </a:p>
        </p:txBody>
      </p:sp>
      <p:sp>
        <p:nvSpPr>
          <p:cNvPr id="70" name="Paragraph 3"/>
          <p:cNvSpPr/>
          <p:nvPr/>
        </p:nvSpPr>
        <p:spPr>
          <a:xfrm>
            <a:off x="714240" y="4000680"/>
            <a:ext cx="5238360" cy="1428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smtClean="0">
                <a:latin typeface="OpenSans-Regular"/>
              </a:rPr>
              <a:t>This method doesn't change the system call table directly. Instead, it gives us a safer and easily reversible way to watch and control how the system works.</a:t>
            </a:r>
            <a:endParaRPr lang="en-US" sz="1280" b="0" strike="noStrike" spc="-1" dirty="0">
              <a:solidFill>
                <a:srgbClr val="000000"/>
              </a:solidFill>
              <a:latin typeface="OpenSans-Regular"/>
            </a:endParaRPr>
          </a:p>
        </p:txBody>
      </p:sp>
      <p:sp>
        <p:nvSpPr>
          <p:cNvPr id="71"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72"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2" name="Rectangle 1"/>
          <p:cNvSpPr>
            <a:spLocks noChangeArrowheads="1"/>
          </p:cNvSpPr>
          <p:nvPr/>
        </p:nvSpPr>
        <p:spPr bwMode="auto">
          <a:xfrm>
            <a:off x="2996112" y="3186087"/>
            <a:ext cx="5912976"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OpenSans-Regular"/>
              </a:rPr>
              <a:t>We use </a:t>
            </a:r>
            <a:r>
              <a:rPr kumimoji="0" lang="en-US" altLang="en-US" sz="1600" b="0" i="0" u="none" strike="noStrike" cap="none" normalizeH="0" baseline="0" dirty="0" err="1" smtClean="0">
                <a:ln>
                  <a:noFill/>
                </a:ln>
                <a:solidFill>
                  <a:schemeClr val="tx1"/>
                </a:solidFill>
                <a:effectLst/>
                <a:latin typeface="OpenSans-Regular"/>
              </a:rPr>
              <a:t>ftrace</a:t>
            </a:r>
            <a:r>
              <a:rPr kumimoji="0" lang="en-US" altLang="en-US" sz="1600" b="0" i="0" u="none" strike="noStrike" cap="none" normalizeH="0" baseline="0" dirty="0" smtClean="0">
                <a:ln>
                  <a:noFill/>
                </a:ln>
                <a:solidFill>
                  <a:schemeClr val="tx1"/>
                </a:solidFill>
                <a:effectLst/>
                <a:latin typeface="OpenSans-Regular"/>
              </a:rPr>
              <a:t> to connect to the </a:t>
            </a:r>
            <a:r>
              <a:rPr kumimoji="0" lang="en-US" altLang="en-US" sz="1600" b="0" i="0" u="none" strike="noStrike" cap="none" normalizeH="0" baseline="0" dirty="0" err="1" smtClean="0">
                <a:ln>
                  <a:noFill/>
                </a:ln>
                <a:solidFill>
                  <a:schemeClr val="tx1"/>
                </a:solidFill>
                <a:effectLst/>
                <a:latin typeface="OpenSans-Regular"/>
              </a:rPr>
              <a:t>execve</a:t>
            </a:r>
            <a:r>
              <a:rPr kumimoji="0" lang="en-US" altLang="en-US" sz="1600" b="0" i="0" u="none" strike="noStrike" cap="none" normalizeH="0" baseline="0" dirty="0" smtClean="0">
                <a:ln>
                  <a:noFill/>
                </a:ln>
                <a:solidFill>
                  <a:schemeClr val="tx1"/>
                </a:solidFill>
                <a:effectLst/>
                <a:latin typeface="OpenSans-Regular"/>
              </a:rPr>
              <a:t> system call while the system is running. This lets our module watch and change how programs are run, based on our own rules. </a:t>
            </a:r>
          </a:p>
        </p:txBody>
      </p:sp>
      <p:sp>
        <p:nvSpPr>
          <p:cNvPr id="13" name="Freeform 5" descr="preencoded.png"/>
          <p:cNvSpPr/>
          <p:nvPr/>
        </p:nvSpPr>
        <p:spPr>
          <a:xfrm>
            <a:off x="360" y="-6480"/>
            <a:ext cx="9143640" cy="1211312"/>
          </a:xfrm>
          <a:custGeom>
            <a:avLst/>
            <a:gdLst/>
            <a:ahLst/>
            <a:cxnLst/>
            <a:rect l="l" t="t" r="r" b="b"/>
            <a:pathLst>
              <a:path w="18288000" h="3385245">
                <a:moveTo>
                  <a:pt x="0" y="0"/>
                </a:moveTo>
                <a:lnTo>
                  <a:pt x="18288000" y="0"/>
                </a:lnTo>
                <a:lnTo>
                  <a:pt x="18288000" y="3385245"/>
                </a:lnTo>
                <a:lnTo>
                  <a:pt x="0" y="3385245"/>
                </a:lnTo>
                <a:lnTo>
                  <a:pt x="0" y="0"/>
                </a:lnTo>
                <a:close/>
              </a:path>
            </a:pathLst>
          </a:custGeom>
          <a:blipFill>
            <a:blip r:embed="rId3"/>
            <a:stretch>
              <a:fillRect l="-57" r="-57"/>
            </a:stretch>
          </a:blipFill>
        </p:spPr>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itle"/>
          <p:cNvSpPr/>
          <p:nvPr/>
        </p:nvSpPr>
        <p:spPr>
          <a:xfrm>
            <a:off x="2038799" y="1357555"/>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760" b="1" strike="noStrike" spc="-1" dirty="0">
                <a:solidFill>
                  <a:srgbClr val="333333"/>
                </a:solidFill>
                <a:latin typeface="OpenSans-Bold"/>
                <a:ea typeface="OpenSans-Bold"/>
              </a:rPr>
              <a:t>Key Functions in the Implementation</a:t>
            </a:r>
            <a:endParaRPr lang="en-US" sz="1760" b="0" strike="noStrike" spc="-1" dirty="0">
              <a:solidFill>
                <a:srgbClr val="000000"/>
              </a:solidFill>
              <a:latin typeface="Arial"/>
            </a:endParaRPr>
          </a:p>
        </p:txBody>
      </p:sp>
      <p:sp>
        <p:nvSpPr>
          <p:cNvPr id="75" name="Subtitle 1"/>
          <p:cNvSpPr/>
          <p:nvPr/>
        </p:nvSpPr>
        <p:spPr>
          <a:xfrm>
            <a:off x="0" y="1536673"/>
            <a:ext cx="5238360" cy="86765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err="1">
                <a:solidFill>
                  <a:srgbClr val="000000"/>
                </a:solidFill>
                <a:latin typeface="OpenSans-Bold"/>
                <a:ea typeface="OpenSans-Bold"/>
              </a:rPr>
              <a:t>install_hook</a:t>
            </a:r>
            <a:r>
              <a:rPr lang="en-US" sz="1500" b="1" u="sng" strike="noStrike" spc="-1" dirty="0">
                <a:solidFill>
                  <a:srgbClr val="000000"/>
                </a:solidFill>
                <a:latin typeface="OpenSans-Bold"/>
                <a:ea typeface="OpenSans-Bold"/>
              </a:rPr>
              <a:t>()</a:t>
            </a:r>
            <a:endParaRPr lang="en-US" sz="1500" b="0" u="sng" strike="noStrike" spc="-1" dirty="0">
              <a:solidFill>
                <a:srgbClr val="000000"/>
              </a:solidFill>
              <a:latin typeface="Arial"/>
            </a:endParaRPr>
          </a:p>
        </p:txBody>
      </p:sp>
      <p:sp>
        <p:nvSpPr>
          <p:cNvPr id="77" name="Subtitle 2"/>
          <p:cNvSpPr/>
          <p:nvPr/>
        </p:nvSpPr>
        <p:spPr>
          <a:xfrm>
            <a:off x="3464027" y="2400508"/>
            <a:ext cx="5238360" cy="9056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err="1">
                <a:solidFill>
                  <a:srgbClr val="000000"/>
                </a:solidFill>
                <a:latin typeface="OpenSans-Bold"/>
                <a:ea typeface="OpenSans-Bold"/>
              </a:rPr>
              <a:t>hook_execve</a:t>
            </a:r>
            <a:r>
              <a:rPr lang="en-US" sz="1500" b="1" u="sng" strike="noStrike" spc="-1" dirty="0">
                <a:solidFill>
                  <a:srgbClr val="000000"/>
                </a:solidFill>
                <a:latin typeface="OpenSans-Bold"/>
                <a:ea typeface="OpenSans-Bold"/>
              </a:rPr>
              <a:t>()</a:t>
            </a:r>
            <a:endParaRPr lang="en-US" sz="1500" b="0" u="sng" strike="noStrike" spc="-1" dirty="0">
              <a:solidFill>
                <a:srgbClr val="000000"/>
              </a:solidFill>
              <a:latin typeface="Arial"/>
            </a:endParaRPr>
          </a:p>
        </p:txBody>
      </p:sp>
      <p:sp>
        <p:nvSpPr>
          <p:cNvPr id="78" name="Paragraph 2"/>
          <p:cNvSpPr/>
          <p:nvPr/>
        </p:nvSpPr>
        <p:spPr>
          <a:xfrm>
            <a:off x="3464027" y="2795829"/>
            <a:ext cx="5238360" cy="130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smtClean="0">
                <a:latin typeface="OpenSans-Regular"/>
              </a:rPr>
              <a:t>A custom function that checks the user’s privileges, looks at the program being run, and decides if it should be allowed or blocked.</a:t>
            </a:r>
            <a:endParaRPr lang="en-US" sz="1340" b="0" strike="noStrike" spc="-1" dirty="0">
              <a:solidFill>
                <a:srgbClr val="000000"/>
              </a:solidFill>
              <a:latin typeface="OpenSans-Regular"/>
            </a:endParaRPr>
          </a:p>
        </p:txBody>
      </p:sp>
      <p:sp>
        <p:nvSpPr>
          <p:cNvPr id="79" name="Subtitle 3"/>
          <p:cNvSpPr/>
          <p:nvPr/>
        </p:nvSpPr>
        <p:spPr>
          <a:xfrm>
            <a:off x="714240" y="3364331"/>
            <a:ext cx="5238360" cy="1050096"/>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500" b="1" u="sng" strike="noStrike" spc="-1" dirty="0" err="1">
                <a:solidFill>
                  <a:srgbClr val="000000"/>
                </a:solidFill>
                <a:latin typeface="OpenSans-Bold"/>
                <a:ea typeface="OpenSans-Bold"/>
              </a:rPr>
              <a:t>remove_hook</a:t>
            </a:r>
            <a:r>
              <a:rPr lang="en-US" sz="1500" b="1" u="sng" strike="noStrike" spc="-1" dirty="0">
                <a:solidFill>
                  <a:srgbClr val="000000"/>
                </a:solidFill>
                <a:latin typeface="OpenSans-Bold"/>
                <a:ea typeface="OpenSans-Bold"/>
              </a:rPr>
              <a:t>()</a:t>
            </a:r>
            <a:endParaRPr lang="en-US" sz="1500" b="0" u="sng" strike="noStrike" spc="-1" dirty="0">
              <a:solidFill>
                <a:srgbClr val="000000"/>
              </a:solidFill>
              <a:latin typeface="Arial"/>
            </a:endParaRPr>
          </a:p>
        </p:txBody>
      </p:sp>
      <p:sp>
        <p:nvSpPr>
          <p:cNvPr id="80" name="Paragraph 3"/>
          <p:cNvSpPr/>
          <p:nvPr/>
        </p:nvSpPr>
        <p:spPr>
          <a:xfrm>
            <a:off x="714240" y="3809880"/>
            <a:ext cx="5238360" cy="11428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smtClean="0">
                <a:latin typeface="OpenSans-Regular"/>
              </a:rPr>
              <a:t>This function removes the </a:t>
            </a:r>
            <a:r>
              <a:rPr lang="en-GB" sz="1400" dirty="0" err="1" smtClean="0">
                <a:latin typeface="OpenSans-Regular"/>
              </a:rPr>
              <a:t>ftrace</a:t>
            </a:r>
            <a:r>
              <a:rPr lang="en-GB" sz="1400" dirty="0" smtClean="0">
                <a:latin typeface="OpenSans-Regular"/>
              </a:rPr>
              <a:t> hook so that the system works normally again when the module is taken out.</a:t>
            </a:r>
            <a:endParaRPr lang="en-US" sz="1340" b="0" strike="noStrike" spc="-1" dirty="0">
              <a:solidFill>
                <a:srgbClr val="000000"/>
              </a:solidFill>
              <a:latin typeface="OpenSans-Regular"/>
            </a:endParaRPr>
          </a:p>
        </p:txBody>
      </p:sp>
      <p:sp>
        <p:nvSpPr>
          <p:cNvPr id="81"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82"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2" name="Rectangle 1"/>
          <p:cNvSpPr>
            <a:spLocks noChangeArrowheads="1"/>
          </p:cNvSpPr>
          <p:nvPr/>
        </p:nvSpPr>
        <p:spPr bwMode="auto">
          <a:xfrm>
            <a:off x="-1" y="2216661"/>
            <a:ext cx="579628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This function sets up the </a:t>
            </a:r>
            <a:r>
              <a:rPr kumimoji="0" lang="en-US" altLang="en-US" sz="1400" b="0" i="0" u="none" strike="noStrike" cap="none" normalizeH="0" baseline="0" dirty="0" err="1" smtClean="0">
                <a:ln>
                  <a:noFill/>
                </a:ln>
                <a:solidFill>
                  <a:schemeClr val="tx1"/>
                </a:solidFill>
                <a:effectLst/>
                <a:latin typeface="OpenSans-Regular"/>
              </a:rPr>
              <a:t>ftrace</a:t>
            </a:r>
            <a:r>
              <a:rPr kumimoji="0" lang="en-US" altLang="en-US" sz="1400" b="0" i="0" u="none" strike="noStrike" cap="none" normalizeH="0" baseline="0" dirty="0" smtClean="0">
                <a:ln>
                  <a:noFill/>
                </a:ln>
                <a:solidFill>
                  <a:schemeClr val="tx1"/>
                </a:solidFill>
                <a:effectLst/>
                <a:latin typeface="OpenSans-Regular"/>
              </a:rPr>
              <a:t> hook for </a:t>
            </a:r>
            <a:r>
              <a:rPr kumimoji="0" lang="en-US" altLang="en-US" sz="1400" b="0" i="0" u="none" strike="noStrike" cap="none" normalizeH="0" baseline="0" dirty="0" err="1" smtClean="0">
                <a:ln>
                  <a:noFill/>
                </a:ln>
                <a:solidFill>
                  <a:schemeClr val="tx1"/>
                </a:solidFill>
                <a:effectLst/>
                <a:latin typeface="OpenSans-Regular"/>
              </a:rPr>
              <a:t>execve</a:t>
            </a:r>
            <a:r>
              <a:rPr kumimoji="0" lang="en-US" altLang="en-US" sz="1400" b="0" i="0" u="none" strike="noStrike" cap="none" normalizeH="0" baseline="0" dirty="0" smtClean="0">
                <a:ln>
                  <a:noFill/>
                </a:ln>
                <a:solidFill>
                  <a:schemeClr val="tx1"/>
                </a:solidFill>
                <a:effectLst/>
                <a:latin typeface="OpenSans-Regular"/>
              </a:rPr>
              <a:t>, so our module can catch and control when programs are run </a:t>
            </a:r>
          </a:p>
        </p:txBody>
      </p:sp>
      <p:sp>
        <p:nvSpPr>
          <p:cNvPr id="13" name="Freeform 5" descr="preencoded.png"/>
          <p:cNvSpPr/>
          <p:nvPr/>
        </p:nvSpPr>
        <p:spPr>
          <a:xfrm>
            <a:off x="-1" y="0"/>
            <a:ext cx="9144001" cy="1299352"/>
          </a:xfrm>
          <a:custGeom>
            <a:avLst/>
            <a:gdLst/>
            <a:ahLst/>
            <a:cxnLst/>
            <a:rect l="l" t="t" r="r" b="b"/>
            <a:pathLst>
              <a:path w="18288000" h="2748409">
                <a:moveTo>
                  <a:pt x="0" y="0"/>
                </a:moveTo>
                <a:lnTo>
                  <a:pt x="18288000" y="0"/>
                </a:lnTo>
                <a:lnTo>
                  <a:pt x="18288000" y="2748409"/>
                </a:lnTo>
                <a:lnTo>
                  <a:pt x="0" y="2748409"/>
                </a:lnTo>
                <a:lnTo>
                  <a:pt x="0" y="0"/>
                </a:lnTo>
                <a:close/>
              </a:path>
            </a:pathLst>
          </a:custGeom>
          <a:blipFill>
            <a:blip r:embed="rId3"/>
            <a:stretch>
              <a:fillRect t="-78" b="-78"/>
            </a:stretch>
          </a:blipFill>
        </p:spPr>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StaticPath"/>
          <p:cNvSpPr/>
          <p:nvPr/>
        </p:nvSpPr>
        <p:spPr>
          <a:xfrm>
            <a:off x="-842760" y="437040"/>
            <a:ext cx="4014360" cy="4014360"/>
          </a:xfrm>
          <a:prstGeom prst="ellipse">
            <a:avLst/>
          </a:prstGeom>
          <a:solidFill>
            <a:srgbClr val="000000">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84" name="Title"/>
          <p:cNvSpPr/>
          <p:nvPr/>
        </p:nvSpPr>
        <p:spPr>
          <a:xfrm>
            <a:off x="285480" y="2160000"/>
            <a:ext cx="3466800" cy="822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2640" b="1" strike="noStrike" spc="-1">
                <a:solidFill>
                  <a:srgbClr val="000000"/>
                </a:solidFill>
                <a:latin typeface="OpenSans-Bold"/>
                <a:ea typeface="OpenSans-Bold"/>
              </a:rPr>
              <a:t>Conclusion &amp; Defense Readiness</a:t>
            </a:r>
            <a:endParaRPr lang="en-US" sz="2640" b="0" strike="noStrike" spc="-1">
              <a:solidFill>
                <a:srgbClr val="000000"/>
              </a:solidFill>
              <a:latin typeface="Arial"/>
            </a:endParaRPr>
          </a:p>
        </p:txBody>
      </p:sp>
      <p:sp>
        <p:nvSpPr>
          <p:cNvPr id="85" name="StaticPath"/>
          <p:cNvSpPr/>
          <p:nvPr/>
        </p:nvSpPr>
        <p:spPr>
          <a:xfrm>
            <a:off x="6677640" y="195120"/>
            <a:ext cx="911160" cy="91116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86" name="StaticPath"/>
          <p:cNvSpPr/>
          <p:nvPr/>
        </p:nvSpPr>
        <p:spPr>
          <a:xfrm>
            <a:off x="7963200" y="4002480"/>
            <a:ext cx="676800" cy="676800"/>
          </a:xfrm>
          <a:prstGeom prst="ellipse">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87" name="StaticPath"/>
          <p:cNvSpPr/>
          <p:nvPr/>
        </p:nvSpPr>
        <p:spPr>
          <a:xfrm>
            <a:off x="-1162800" y="-991080"/>
            <a:ext cx="2514240" cy="2514240"/>
          </a:xfrm>
          <a:prstGeom prst="ellipse">
            <a:avLst/>
          </a:prstGeom>
          <a:noFill/>
          <a:ln w="423333">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88" name="Question topic"/>
          <p:cNvSpPr/>
          <p:nvPr/>
        </p:nvSpPr>
        <p:spPr>
          <a:xfrm>
            <a:off x="2950560" y="690120"/>
            <a:ext cx="2285640" cy="300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960" b="0" strike="noStrike" spc="-1">
                <a:solidFill>
                  <a:srgbClr val="000000"/>
                </a:solidFill>
                <a:latin typeface="OpenSans-Regular"/>
                <a:ea typeface="OpenSans-Regular"/>
              </a:rPr>
              <a:t>Reflection</a:t>
            </a:r>
            <a:endParaRPr lang="en-US" sz="1960" b="0" strike="noStrike" spc="-1">
              <a:solidFill>
                <a:srgbClr val="000000"/>
              </a:solidFill>
              <a:latin typeface="Arial"/>
            </a:endParaRPr>
          </a:p>
        </p:txBody>
      </p:sp>
      <p:sp>
        <p:nvSpPr>
          <p:cNvPr id="89" name="Text"/>
          <p:cNvSpPr/>
          <p:nvPr/>
        </p:nvSpPr>
        <p:spPr>
          <a:xfrm>
            <a:off x="4413432" y="2571480"/>
            <a:ext cx="3048072" cy="1810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200" dirty="0" smtClean="0">
                <a:latin typeface="OpenSans-Regular"/>
              </a:rPr>
              <a:t>Our custom LKM improves Linux security by blocking high-risk programs for regular (non-root) users. It uses </a:t>
            </a:r>
            <a:r>
              <a:rPr lang="en-GB" sz="1200" dirty="0" err="1" smtClean="0">
                <a:latin typeface="OpenSans-Regular"/>
              </a:rPr>
              <a:t>ftrace</a:t>
            </a:r>
            <a:r>
              <a:rPr lang="en-GB" sz="1200" dirty="0" smtClean="0">
                <a:latin typeface="OpenSans-Regular"/>
              </a:rPr>
              <a:t> to safely monitor and control program execution without changing the system’s core tables. This shows a strong understanding of how kernel modules, system calls, and security methods work.</a:t>
            </a:r>
            <a:endParaRPr lang="en-US" sz="1200" b="0" strike="noStrike" spc="-1" dirty="0">
              <a:solidFill>
                <a:srgbClr val="000000"/>
              </a:solidFill>
              <a:latin typeface="OpenSans-Regular"/>
            </a:endParaRPr>
          </a:p>
        </p:txBody>
      </p:sp>
      <p:sp>
        <p:nvSpPr>
          <p:cNvPr id="90" name="Question"/>
          <p:cNvSpPr/>
          <p:nvPr/>
        </p:nvSpPr>
        <p:spPr>
          <a:xfrm>
            <a:off x="4413432" y="1761936"/>
            <a:ext cx="2554920" cy="505392"/>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914400">
              <a:lnSpc>
                <a:spcPct val="100000"/>
              </a:lnSpc>
              <a:tabLst>
                <a:tab pos="0" algn="l"/>
              </a:tabLst>
            </a:pPr>
            <a:r>
              <a:rPr lang="en-US" sz="1200" b="1" strike="noStrike" spc="-1" dirty="0">
                <a:solidFill>
                  <a:srgbClr val="000000"/>
                </a:solidFill>
                <a:latin typeface="OpenSans-Regular"/>
                <a:ea typeface="OpenSans-Regular"/>
              </a:rPr>
              <a:t>Why is this project significant for real-world Linux security?</a:t>
            </a:r>
            <a:endParaRPr lang="en-US" sz="1200" b="1" strike="noStrike" spc="-1" dirty="0">
              <a:solidFill>
                <a:srgbClr val="000000"/>
              </a:solidFill>
              <a:latin typeface="Arial"/>
            </a:endParaRPr>
          </a:p>
        </p:txBody>
      </p:sp>
      <p:sp>
        <p:nvSpPr>
          <p:cNvPr id="91" name="StaticPath"/>
          <p:cNvSpPr/>
          <p:nvPr/>
        </p:nvSpPr>
        <p:spPr>
          <a:xfrm>
            <a:off x="2976120" y="323280"/>
            <a:ext cx="2128320" cy="1019880"/>
          </a:xfrm>
          <a:prstGeom prst="ellipse">
            <a:avLst/>
          </a:prstGeom>
          <a:noFill/>
          <a:ln w="12700">
            <a:solidFill>
              <a:srgbClr val="000000"/>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9"/>
                                        </p:tgtEl>
                                        <p:attrNameLst>
                                          <p:attrName>style.visibility</p:attrName>
                                        </p:attrNameLst>
                                      </p:cBhvr>
                                      <p:to>
                                        <p:strVal val="visible"/>
                                      </p:to>
                                    </p:set>
                                    <p:anim calcmode="lin" valueType="num">
                                      <p:cBhvr additive="base">
                                        <p:cTn id="12" dur="500" fill="hold"/>
                                        <p:tgtEl>
                                          <p:spTgt spid="89"/>
                                        </p:tgtEl>
                                        <p:attrNameLst>
                                          <p:attrName>ppt_x</p:attrName>
                                        </p:attrNameLst>
                                      </p:cBhvr>
                                      <p:tavLst>
                                        <p:tav tm="0">
                                          <p:val>
                                            <p:strVal val="#ppt_x"/>
                                          </p:val>
                                        </p:tav>
                                        <p:tav tm="100000">
                                          <p:val>
                                            <p:strVal val="#ppt_x"/>
                                          </p:val>
                                        </p:tav>
                                      </p:tavLst>
                                    </p:anim>
                                    <p:anim calcmode="lin" valueType="num">
                                      <p:cBhvr additive="base">
                                        <p:cTn id="13"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StaticPath"/>
          <p:cNvSpPr/>
          <p:nvPr/>
        </p:nvSpPr>
        <p:spPr>
          <a:xfrm>
            <a:off x="7144200" y="9132"/>
            <a:ext cx="1999800" cy="5143320"/>
          </a:xfrm>
          <a:prstGeom prst="rect">
            <a:avLst/>
          </a:prstGeom>
          <a:solidFill>
            <a:schemeClr val="tx2"/>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93" name="Title"/>
          <p:cNvSpPr/>
          <p:nvPr/>
        </p:nvSpPr>
        <p:spPr>
          <a:xfrm>
            <a:off x="1190520" y="357120"/>
            <a:ext cx="5714640" cy="571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900" b="1" strike="noStrike" spc="-1">
                <a:solidFill>
                  <a:srgbClr val="333333"/>
                </a:solidFill>
                <a:latin typeface="OpenSans-Bold"/>
                <a:ea typeface="OpenSans-Bold"/>
              </a:rPr>
              <a:t>Function: check_path()</a:t>
            </a:r>
            <a:endParaRPr lang="en-US" sz="1900" b="0" strike="noStrike" spc="-1">
              <a:solidFill>
                <a:srgbClr val="000000"/>
              </a:solidFill>
              <a:latin typeface="Arial"/>
            </a:endParaRPr>
          </a:p>
        </p:txBody>
      </p:sp>
      <p:sp>
        <p:nvSpPr>
          <p:cNvPr id="94" name="Subtitle 1"/>
          <p:cNvSpPr/>
          <p:nvPr/>
        </p:nvSpPr>
        <p:spPr>
          <a:xfrm>
            <a:off x="714240" y="1190520"/>
            <a:ext cx="5238360" cy="714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70" b="1" u="sng" strike="noStrike" spc="-1" dirty="0">
                <a:solidFill>
                  <a:srgbClr val="000000"/>
                </a:solidFill>
                <a:latin typeface="OpenSans-Bold"/>
                <a:ea typeface="OpenSans-Bold"/>
              </a:rPr>
              <a:t>Purpose</a:t>
            </a:r>
            <a:endParaRPr lang="en-US" sz="1470" b="0" u="sng" strike="noStrike" spc="-1" dirty="0">
              <a:solidFill>
                <a:srgbClr val="000000"/>
              </a:solidFill>
              <a:latin typeface="Arial"/>
            </a:endParaRPr>
          </a:p>
        </p:txBody>
      </p:sp>
      <p:sp>
        <p:nvSpPr>
          <p:cNvPr id="96" name="Subtitle 2"/>
          <p:cNvSpPr/>
          <p:nvPr/>
        </p:nvSpPr>
        <p:spPr>
          <a:xfrm>
            <a:off x="714240" y="2523960"/>
            <a:ext cx="5238360" cy="714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70" b="1" u="sng" strike="noStrike" spc="-1" dirty="0">
                <a:solidFill>
                  <a:srgbClr val="000000"/>
                </a:solidFill>
                <a:latin typeface="OpenSans-Bold"/>
                <a:ea typeface="OpenSans-Bold"/>
              </a:rPr>
              <a:t>Implementation Detail</a:t>
            </a:r>
            <a:endParaRPr lang="en-US" sz="1470" b="0" u="sng" strike="noStrike" spc="-1" dirty="0">
              <a:solidFill>
                <a:srgbClr val="000000"/>
              </a:solidFill>
              <a:latin typeface="Arial"/>
            </a:endParaRPr>
          </a:p>
        </p:txBody>
      </p:sp>
      <p:sp>
        <p:nvSpPr>
          <p:cNvPr id="97" name="Paragraph 2"/>
          <p:cNvSpPr/>
          <p:nvPr/>
        </p:nvSpPr>
        <p:spPr>
          <a:xfrm>
            <a:off x="714240" y="2905200"/>
            <a:ext cx="5238360" cy="90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tabLst>
                <a:tab pos="0" algn="l"/>
              </a:tabLst>
            </a:pPr>
            <a:r>
              <a:rPr lang="en-GB" sz="1400" dirty="0" smtClean="0">
                <a:latin typeface="OpenSans-Regular"/>
              </a:rPr>
              <a:t>It checks the program’s name against a list of blocked names. If there’s a match and the user isn’t root, the program is blocked.</a:t>
            </a:r>
            <a:endParaRPr lang="en-US" sz="1400" b="0" strike="noStrike" spc="-1" dirty="0">
              <a:solidFill>
                <a:srgbClr val="000000"/>
              </a:solidFill>
              <a:latin typeface="OpenSans-Regular"/>
            </a:endParaRPr>
          </a:p>
        </p:txBody>
      </p:sp>
      <p:sp>
        <p:nvSpPr>
          <p:cNvPr id="98" name="Subtitle 3"/>
          <p:cNvSpPr/>
          <p:nvPr/>
        </p:nvSpPr>
        <p:spPr>
          <a:xfrm>
            <a:off x="714240" y="3619440"/>
            <a:ext cx="5238360" cy="97694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defTabSz="914400">
              <a:lnSpc>
                <a:spcPct val="100000"/>
              </a:lnSpc>
              <a:tabLst>
                <a:tab pos="0" algn="l"/>
              </a:tabLst>
            </a:pPr>
            <a:r>
              <a:rPr lang="en-US" sz="1470" b="1" u="sng" strike="noStrike" spc="-1" dirty="0" smtClean="0">
                <a:solidFill>
                  <a:srgbClr val="000000"/>
                </a:solidFill>
                <a:latin typeface="OpenSans-Bold"/>
                <a:ea typeface="OpenSans-Bold"/>
              </a:rPr>
              <a:t>Security Role</a:t>
            </a:r>
            <a:endParaRPr lang="en-US" sz="1470" b="0" u="sng" strike="noStrike" spc="-1" dirty="0">
              <a:solidFill>
                <a:srgbClr val="000000"/>
              </a:solidFill>
              <a:latin typeface="Arial"/>
            </a:endParaRPr>
          </a:p>
        </p:txBody>
      </p:sp>
      <p:sp>
        <p:nvSpPr>
          <p:cNvPr id="100" name="StaticPath"/>
          <p:cNvSpPr/>
          <p:nvPr/>
        </p:nvSpPr>
        <p:spPr>
          <a:xfrm>
            <a:off x="-1309680" y="3809880"/>
            <a:ext cx="1737000" cy="1737000"/>
          </a:xfrm>
          <a:prstGeom prst="ellipse">
            <a:avLst/>
          </a:prstGeom>
          <a:noFill/>
          <a:ln w="211667">
            <a:solidFill>
              <a:schemeClr val="accent1"/>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01" name="StaticPath"/>
          <p:cNvSpPr/>
          <p:nvPr/>
        </p:nvSpPr>
        <p:spPr>
          <a:xfrm>
            <a:off x="285840" y="204840"/>
            <a:ext cx="482400" cy="482400"/>
          </a:xfrm>
          <a:prstGeom prst="ellipse">
            <a:avLst/>
          </a:prstGeom>
          <a:solidFill>
            <a:srgbClr val="000000"/>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 name="Rectangle 2"/>
          <p:cNvSpPr>
            <a:spLocks noChangeArrowheads="1"/>
          </p:cNvSpPr>
          <p:nvPr/>
        </p:nvSpPr>
        <p:spPr bwMode="auto">
          <a:xfrm>
            <a:off x="699612" y="1663408"/>
            <a:ext cx="6298596"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The </a:t>
            </a:r>
            <a:r>
              <a:rPr kumimoji="0" lang="en-US" altLang="en-US" sz="1400" b="0" i="0" u="none" strike="noStrike" cap="none" normalizeH="0" baseline="0" dirty="0" err="1" smtClean="0">
                <a:ln>
                  <a:noFill/>
                </a:ln>
                <a:solidFill>
                  <a:schemeClr val="tx1"/>
                </a:solidFill>
                <a:effectLst/>
                <a:latin typeface="OpenSans-Regular"/>
              </a:rPr>
              <a:t>check_path</a:t>
            </a:r>
            <a:r>
              <a:rPr kumimoji="0" lang="en-US" altLang="en-US" sz="1400" b="0" i="0" u="none" strike="noStrike" cap="none" normalizeH="0" baseline="0" dirty="0" smtClean="0">
                <a:ln>
                  <a:noFill/>
                </a:ln>
                <a:solidFill>
                  <a:schemeClr val="tx1"/>
                </a:solidFill>
                <a:effectLst/>
                <a:latin typeface="OpenSans-Regular"/>
              </a:rPr>
              <a:t>() function checks if the program being run is on a restricted list set by the module. It makes sure that only the root user can run those risky programs. </a:t>
            </a:r>
          </a:p>
        </p:txBody>
      </p:sp>
      <p:sp>
        <p:nvSpPr>
          <p:cNvPr id="5" name="Rectangle 4"/>
          <p:cNvSpPr>
            <a:spLocks noChangeArrowheads="1"/>
          </p:cNvSpPr>
          <p:nvPr/>
        </p:nvSpPr>
        <p:spPr bwMode="auto">
          <a:xfrm>
            <a:off x="666360" y="4305455"/>
            <a:ext cx="663259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OpenSans-Regular"/>
              </a:rPr>
              <a:t>This function is the main gatekeeper. It stops regular users from using sensitive tools like bash, </a:t>
            </a:r>
            <a:r>
              <a:rPr kumimoji="0" lang="en-US" altLang="en-US" sz="1400" b="0" i="0" u="none" strike="noStrike" cap="none" normalizeH="0" baseline="0" dirty="0" err="1" smtClean="0">
                <a:ln>
                  <a:noFill/>
                </a:ln>
                <a:solidFill>
                  <a:schemeClr val="tx1"/>
                </a:solidFill>
                <a:effectLst/>
                <a:latin typeface="OpenSans-Regular"/>
              </a:rPr>
              <a:t>sh</a:t>
            </a:r>
            <a:r>
              <a:rPr kumimoji="0" lang="en-US" altLang="en-US" sz="1400" b="0" i="0" u="none" strike="noStrike" cap="none" normalizeH="0" baseline="0" dirty="0" smtClean="0">
                <a:ln>
                  <a:noFill/>
                </a:ln>
                <a:solidFill>
                  <a:schemeClr val="tx1"/>
                </a:solidFill>
                <a:effectLst/>
                <a:latin typeface="OpenSans-Regular"/>
              </a:rPr>
              <a:t>, or </a:t>
            </a:r>
            <a:r>
              <a:rPr kumimoji="0" lang="en-US" altLang="en-US" sz="1400" b="0" i="0" u="none" strike="noStrike" cap="none" normalizeH="0" baseline="0" dirty="0" err="1" smtClean="0">
                <a:ln>
                  <a:noFill/>
                </a:ln>
                <a:solidFill>
                  <a:schemeClr val="tx1"/>
                </a:solidFill>
                <a:effectLst/>
                <a:latin typeface="OpenSans-Regular"/>
              </a:rPr>
              <a:t>netcat</a:t>
            </a:r>
            <a:r>
              <a:rPr kumimoji="0" lang="en-US" altLang="en-US" sz="1400" b="0" i="0" u="none" strike="noStrike" cap="none" normalizeH="0" baseline="0" dirty="0" smtClean="0">
                <a:ln>
                  <a:noFill/>
                </a:ln>
                <a:solidFill>
                  <a:schemeClr val="tx1"/>
                </a:solidFill>
                <a:effectLst/>
                <a:latin typeface="OpenSans-Regular"/>
              </a:rPr>
              <a:t> if they’re not root. </a:t>
            </a: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105</TotalTime>
  <Words>1134</Words>
  <Application>Microsoft Office PowerPoint</Application>
  <PresentationFormat>On-screen Show (16:9)</PresentationFormat>
  <Paragraphs>100</Paragraphs>
  <Slides>14</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Calibri</vt:lpstr>
      <vt:lpstr>DejaVu Sans</vt:lpstr>
      <vt:lpstr>OpenSans-Bold</vt:lpstr>
      <vt:lpstr>OpenSans-Regular</vt:lpstr>
      <vt:lpstr>Prompt-Bold</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HP</cp:lastModifiedBy>
  <cp:revision>24</cp:revision>
  <dcterms:created xsi:type="dcterms:W3CDTF">2025-05-04T17:28:43Z</dcterms:created>
  <dcterms:modified xsi:type="dcterms:W3CDTF">2025-05-06T07:28:25Z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12</vt:i4>
  </property>
  <property fmtid="{D5CDD505-2E9C-101B-9397-08002B2CF9AE}" pid="3" name="PresentationFormat">
    <vt:lpwstr>On-screen Show (16:9)</vt:lpwstr>
  </property>
  <property fmtid="{D5CDD505-2E9C-101B-9397-08002B2CF9AE}" pid="4" name="Slides">
    <vt:i4>12</vt:i4>
  </property>
</Properties>
</file>